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7" r:id="rId2"/>
    <p:sldId id="308" r:id="rId3"/>
    <p:sldId id="293" r:id="rId4"/>
    <p:sldId id="256" r:id="rId5"/>
    <p:sldId id="268" r:id="rId6"/>
    <p:sldId id="309" r:id="rId7"/>
    <p:sldId id="258" r:id="rId8"/>
    <p:sldId id="312" r:id="rId9"/>
    <p:sldId id="311" r:id="rId10"/>
    <p:sldId id="313" r:id="rId11"/>
    <p:sldId id="315" r:id="rId12"/>
    <p:sldId id="310" r:id="rId13"/>
    <p:sldId id="259" r:id="rId14"/>
    <p:sldId id="317" r:id="rId15"/>
    <p:sldId id="277" r:id="rId16"/>
    <p:sldId id="273" r:id="rId17"/>
    <p:sldId id="270" r:id="rId18"/>
    <p:sldId id="316" r:id="rId19"/>
    <p:sldId id="262" r:id="rId20"/>
    <p:sldId id="274" r:id="rId21"/>
    <p:sldId id="319" r:id="rId22"/>
    <p:sldId id="318" r:id="rId23"/>
    <p:sldId id="320" r:id="rId24"/>
    <p:sldId id="321" r:id="rId25"/>
    <p:sldId id="324" r:id="rId26"/>
    <p:sldId id="322" r:id="rId27"/>
    <p:sldId id="323" r:id="rId28"/>
    <p:sldId id="325" r:id="rId29"/>
    <p:sldId id="326" r:id="rId30"/>
    <p:sldId id="327" r:id="rId31"/>
    <p:sldId id="328" r:id="rId32"/>
    <p:sldId id="284" r:id="rId33"/>
    <p:sldId id="330" r:id="rId34"/>
    <p:sldId id="358" r:id="rId35"/>
    <p:sldId id="329" r:id="rId36"/>
    <p:sldId id="331" r:id="rId37"/>
    <p:sldId id="333" r:id="rId38"/>
    <p:sldId id="332" r:id="rId39"/>
    <p:sldId id="334" r:id="rId40"/>
    <p:sldId id="267" r:id="rId41"/>
    <p:sldId id="307" r:id="rId42"/>
    <p:sldId id="336" r:id="rId43"/>
    <p:sldId id="335" r:id="rId44"/>
    <p:sldId id="294" r:id="rId45"/>
    <p:sldId id="278" r:id="rId46"/>
    <p:sldId id="337" r:id="rId47"/>
    <p:sldId id="339" r:id="rId48"/>
    <p:sldId id="263" r:id="rId49"/>
    <p:sldId id="340" r:id="rId50"/>
    <p:sldId id="290" r:id="rId51"/>
    <p:sldId id="342" r:id="rId52"/>
    <p:sldId id="344" r:id="rId53"/>
    <p:sldId id="343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41" r:id="rId64"/>
    <p:sldId id="275" r:id="rId65"/>
    <p:sldId id="354" r:id="rId66"/>
    <p:sldId id="355" r:id="rId67"/>
    <p:sldId id="356" r:id="rId68"/>
    <p:sldId id="305" r:id="rId69"/>
    <p:sldId id="357" r:id="rId70"/>
    <p:sldId id="276" r:id="rId71"/>
    <p:sldId id="359" r:id="rId72"/>
    <p:sldId id="360" r:id="rId73"/>
    <p:sldId id="266" r:id="rId74"/>
    <p:sldId id="361" r:id="rId75"/>
    <p:sldId id="314" r:id="rId76"/>
    <p:sldId id="362" r:id="rId77"/>
    <p:sldId id="303" r:id="rId78"/>
    <p:sldId id="363" r:id="rId79"/>
    <p:sldId id="364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6136-B3ED-4AF2-9818-84396E08F12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22ED0-2086-4667-8F62-41F31C40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8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0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8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7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1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0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9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7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8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8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1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BDB5-498E-4671-95F9-9CCF5B733572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uk-UA" sz="6000" i="1" dirty="0"/>
              <a:t>Тема:</a:t>
            </a:r>
            <a:r>
              <a:rPr lang="uk-UA" sz="6000" dirty="0"/>
              <a:t> </a:t>
            </a:r>
            <a:r>
              <a:rPr lang="uk-UA" sz="6000" b="1" dirty="0"/>
              <a:t>Лімфатична система</a:t>
            </a:r>
            <a:endParaRPr lang="ru-RU" sz="6000" dirty="0"/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1256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&quot;внутриорганные лимфатические сосуд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8" t="11382" r="2533" b="3186"/>
          <a:stretch/>
        </p:blipFill>
        <p:spPr bwMode="auto">
          <a:xfrm>
            <a:off x="7072080" y="111631"/>
            <a:ext cx="18204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5760639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Лімфатичні судини</a:t>
            </a:r>
            <a:r>
              <a:rPr lang="uk-UA" dirty="0"/>
              <a:t> </a:t>
            </a:r>
            <a:r>
              <a:rPr lang="uk-UA" b="1" dirty="0"/>
              <a:t>(</a:t>
            </a:r>
            <a:r>
              <a:rPr lang="uk-UA" b="1" dirty="0" err="1"/>
              <a:t>vasa</a:t>
            </a:r>
            <a:r>
              <a:rPr lang="uk-UA" b="1" dirty="0"/>
              <a:t> </a:t>
            </a:r>
            <a:r>
              <a:rPr lang="uk-UA" b="1" dirty="0" err="1"/>
              <a:t>lymphatica</a:t>
            </a:r>
            <a:r>
              <a:rPr lang="uk-UA" b="1" dirty="0"/>
              <a:t>)</a:t>
            </a:r>
            <a:r>
              <a:rPr lang="uk-UA" dirty="0"/>
              <a:t> утворюються при злитті лімфатичних капілярів. </a:t>
            </a:r>
            <a:endParaRPr lang="uk-UA" dirty="0" smtClean="0"/>
          </a:p>
          <a:p>
            <a:r>
              <a:rPr lang="uk-UA" u="sng" dirty="0" smtClean="0"/>
              <a:t>Стінки </a:t>
            </a:r>
            <a:r>
              <a:rPr lang="uk-UA" u="sng" dirty="0"/>
              <a:t>лімфатичних судин </a:t>
            </a:r>
            <a:r>
              <a:rPr lang="uk-UA" dirty="0"/>
              <a:t>більш товсті, ніж стінки </a:t>
            </a:r>
            <a:r>
              <a:rPr lang="uk-UA" dirty="0" err="1"/>
              <a:t>лімфокапілярів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 err="1"/>
              <a:t>внутришньоорганних</a:t>
            </a:r>
            <a:r>
              <a:rPr lang="uk-UA" dirty="0"/>
              <a:t> і нерідко </a:t>
            </a:r>
            <a:r>
              <a:rPr lang="uk-UA" dirty="0" err="1"/>
              <a:t>позаорганних</a:t>
            </a:r>
            <a:r>
              <a:rPr lang="uk-UA" dirty="0"/>
              <a:t> лімфатичних судин назовні від ендотелію є лише тонка сполучнотканинна оболонка. </a:t>
            </a:r>
            <a:r>
              <a:rPr lang="uk-UA" dirty="0" smtClean="0"/>
              <a:t>При </a:t>
            </a:r>
            <a:r>
              <a:rPr lang="uk-UA" dirty="0"/>
              <a:t>збільшенні діаметра лімфатичних судин, у їх стінці наявні гладкі </a:t>
            </a:r>
            <a:r>
              <a:rPr lang="uk-UA" dirty="0" err="1"/>
              <a:t>міоцити</a:t>
            </a:r>
            <a:r>
              <a:rPr lang="uk-UA" dirty="0"/>
              <a:t>, що формують середню м’язову оболонку. </a:t>
            </a:r>
            <a:endParaRPr lang="uk-UA" dirty="0" smtClean="0"/>
          </a:p>
          <a:p>
            <a:r>
              <a:rPr lang="uk-UA" u="sng" dirty="0" smtClean="0"/>
              <a:t>Лімфатичні </a:t>
            </a:r>
            <a:r>
              <a:rPr lang="uk-UA" u="sng" dirty="0"/>
              <a:t>судини середнього і великого калібрів мають добре розвинені три оболонки: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внутрішню </a:t>
            </a:r>
            <a:r>
              <a:rPr lang="uk-UA" i="1" dirty="0"/>
              <a:t>(</a:t>
            </a:r>
            <a:r>
              <a:rPr lang="uk-UA" i="1" dirty="0" err="1"/>
              <a:t>tunica</a:t>
            </a:r>
            <a:r>
              <a:rPr lang="uk-UA" i="1" dirty="0"/>
              <a:t> </a:t>
            </a:r>
            <a:r>
              <a:rPr lang="uk-UA" i="1" dirty="0" err="1"/>
              <a:t>intima</a:t>
            </a:r>
            <a:r>
              <a:rPr lang="uk-UA" i="1" dirty="0"/>
              <a:t>)</a:t>
            </a:r>
            <a:r>
              <a:rPr lang="uk-UA" dirty="0"/>
              <a:t>, яка вистелена ендотелієм;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середню </a:t>
            </a:r>
            <a:r>
              <a:rPr lang="uk-UA" i="1" dirty="0"/>
              <a:t>оболонку (</a:t>
            </a:r>
            <a:r>
              <a:rPr lang="uk-UA" i="1" dirty="0" err="1"/>
              <a:t>tunica</a:t>
            </a:r>
            <a:r>
              <a:rPr lang="uk-UA" i="1" dirty="0"/>
              <a:t> </a:t>
            </a:r>
            <a:r>
              <a:rPr lang="uk-UA" i="1" dirty="0" err="1"/>
              <a:t>media</a:t>
            </a:r>
            <a:r>
              <a:rPr lang="uk-UA" i="1" dirty="0"/>
              <a:t>)</a:t>
            </a:r>
            <a:r>
              <a:rPr lang="uk-UA" dirty="0"/>
              <a:t>, яка складається із спіралеподібно орієнтованих пучків гладких </a:t>
            </a:r>
            <a:r>
              <a:rPr lang="uk-UA" dirty="0" err="1"/>
              <a:t>міоцитів</a:t>
            </a:r>
            <a:r>
              <a:rPr lang="uk-UA" dirty="0"/>
              <a:t> і еластичних </a:t>
            </a:r>
            <a:r>
              <a:rPr lang="uk-UA" dirty="0" smtClean="0"/>
              <a:t>волокон;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зовнішню </a:t>
            </a:r>
            <a:r>
              <a:rPr lang="uk-UA" i="1" dirty="0"/>
              <a:t>або </a:t>
            </a:r>
            <a:r>
              <a:rPr lang="uk-UA" i="1" dirty="0" err="1"/>
              <a:t>адвентиційну</a:t>
            </a:r>
            <a:r>
              <a:rPr lang="uk-UA" i="1" dirty="0"/>
              <a:t> оболонку (</a:t>
            </a:r>
            <a:r>
              <a:rPr lang="uk-UA" i="1" dirty="0" err="1"/>
              <a:t>tunica</a:t>
            </a:r>
            <a:r>
              <a:rPr lang="uk-UA" i="1" dirty="0"/>
              <a:t> </a:t>
            </a:r>
            <a:r>
              <a:rPr lang="uk-UA" i="1" dirty="0" err="1"/>
              <a:t>externa</a:t>
            </a:r>
            <a:r>
              <a:rPr lang="uk-UA" i="1" dirty="0"/>
              <a:t>; </a:t>
            </a:r>
            <a:r>
              <a:rPr lang="uk-UA" i="1" dirty="0" err="1"/>
              <a:t>tunica</a:t>
            </a:r>
            <a:r>
              <a:rPr lang="uk-UA" i="1" dirty="0"/>
              <a:t> </a:t>
            </a:r>
            <a:r>
              <a:rPr lang="uk-UA" i="1" dirty="0" err="1"/>
              <a:t>adventitia</a:t>
            </a:r>
            <a:r>
              <a:rPr lang="uk-UA" i="1" dirty="0"/>
              <a:t>).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" name="Picture 18" descr="Картинки по запросу &quot;лимфатический сосуд строени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" y="5001552"/>
            <a:ext cx="4362450" cy="18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mede.org/sait/content/Anatomija_bili4_t2/8_files/mb4_03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8803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9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82" y="116632"/>
            <a:ext cx="723173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Характерною ознакою лімфатичних судин є наявність в них клапанів – </a:t>
            </a:r>
            <a:r>
              <a:rPr lang="uk-UA" i="1" dirty="0"/>
              <a:t>лімфатичних заслінок (</a:t>
            </a:r>
            <a:r>
              <a:rPr lang="uk-UA" i="1" dirty="0" err="1"/>
              <a:t>valvulae</a:t>
            </a:r>
            <a:r>
              <a:rPr lang="uk-UA" i="1" dirty="0"/>
              <a:t> </a:t>
            </a:r>
            <a:r>
              <a:rPr lang="uk-UA" i="1" dirty="0" err="1"/>
              <a:t>lymphaticae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Кожний </a:t>
            </a:r>
            <a:r>
              <a:rPr lang="uk-UA" dirty="0"/>
              <a:t>клапан складається з двох симетрично розташованих заслінок. Лімфатична заслінка є складкою </a:t>
            </a:r>
            <a:r>
              <a:rPr lang="uk-UA" dirty="0" err="1"/>
              <a:t>ендотеліальної</a:t>
            </a:r>
            <a:r>
              <a:rPr lang="uk-UA" dirty="0"/>
              <a:t> оболонки, всередині якої міститься тонкий шар ретикулярних і колагенових волокон. </a:t>
            </a:r>
            <a:endParaRPr lang="uk-UA" dirty="0" smtClean="0"/>
          </a:p>
          <a:p>
            <a:r>
              <a:rPr lang="uk-UA" dirty="0" smtClean="0"/>
              <a:t>Відстань </a:t>
            </a:r>
            <a:r>
              <a:rPr lang="uk-UA" dirty="0"/>
              <a:t>між сусідніми клапанами становить від 2-3 мм у </a:t>
            </a:r>
            <a:r>
              <a:rPr lang="uk-UA" dirty="0" err="1"/>
              <a:t>внутришньоорганних</a:t>
            </a:r>
            <a:r>
              <a:rPr lang="uk-UA" dirty="0"/>
              <a:t> лімфатичних судинах до 12-15 мм в </a:t>
            </a:r>
            <a:r>
              <a:rPr lang="uk-UA" dirty="0" smtClean="0"/>
              <a:t>(</a:t>
            </a:r>
            <a:r>
              <a:rPr lang="uk-UA" dirty="0" err="1"/>
              <a:t>позаорганних</a:t>
            </a:r>
            <a:r>
              <a:rPr lang="uk-UA" dirty="0"/>
              <a:t>) судинах. </a:t>
            </a:r>
            <a:endParaRPr lang="uk-UA" dirty="0" smtClean="0"/>
          </a:p>
          <a:p>
            <a:r>
              <a:rPr lang="uk-UA" dirty="0" smtClean="0"/>
              <a:t>Ділянка </a:t>
            </a:r>
            <a:r>
              <a:rPr lang="uk-UA" dirty="0"/>
              <a:t>судини між клапанами називається </a:t>
            </a:r>
            <a:r>
              <a:rPr lang="uk-UA" u="sng" dirty="0" err="1"/>
              <a:t>лімфангіоном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місці розташування клапана судина звужена, тому лімфатичні судини мають характерний </a:t>
            </a:r>
            <a:r>
              <a:rPr lang="uk-UA" dirty="0" err="1"/>
              <a:t>чоткоподібний</a:t>
            </a:r>
            <a:r>
              <a:rPr lang="uk-UA" dirty="0"/>
              <a:t> вигляд. </a:t>
            </a:r>
            <a:endParaRPr lang="uk-UA" dirty="0" smtClean="0"/>
          </a:p>
          <a:p>
            <a:r>
              <a:rPr lang="uk-UA" dirty="0" smtClean="0"/>
              <a:t>Завдяки </a:t>
            </a:r>
            <a:r>
              <a:rPr lang="uk-UA" dirty="0"/>
              <a:t>ритмічному скороченню м’язової оболонки і наявності клапанів, лімфа проштовхується тільки в одному напрямку від периферії в бік лімфатичних </a:t>
            </a:r>
            <a:r>
              <a:rPr lang="uk-UA" dirty="0" smtClean="0"/>
              <a:t>вузлів. </a:t>
            </a:r>
            <a:endParaRPr lang="ru-RU" dirty="0"/>
          </a:p>
        </p:txBody>
      </p:sp>
      <p:pic>
        <p:nvPicPr>
          <p:cNvPr id="8194" name="Picture 2" descr="Картинки по запросу &quot;лимфатический сосуд строен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42" y="404664"/>
            <a:ext cx="11963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55407" r="46242" b="7060"/>
          <a:stretch/>
        </p:blipFill>
        <p:spPr bwMode="auto">
          <a:xfrm>
            <a:off x="148582" y="4363949"/>
            <a:ext cx="4248472" cy="23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44566" y="4386634"/>
            <a:ext cx="410445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2000" dirty="0" err="1">
                <a:solidFill>
                  <a:prstClr val="black"/>
                </a:solidFill>
              </a:rPr>
              <a:t>Внутрішньоорганні</a:t>
            </a:r>
            <a:r>
              <a:rPr lang="uk-UA" sz="2000" dirty="0">
                <a:solidFill>
                  <a:prstClr val="black"/>
                </a:solidFill>
              </a:rPr>
              <a:t> лімфатичні судини </a:t>
            </a:r>
            <a:r>
              <a:rPr lang="uk-UA" sz="2000" dirty="0" err="1">
                <a:solidFill>
                  <a:prstClr val="black"/>
                </a:solidFill>
              </a:rPr>
              <a:t>анастомозують</a:t>
            </a:r>
            <a:r>
              <a:rPr lang="uk-UA" sz="2000" dirty="0">
                <a:solidFill>
                  <a:prstClr val="black"/>
                </a:solidFill>
              </a:rPr>
              <a:t> між собою, утворюючи </a:t>
            </a:r>
            <a:r>
              <a:rPr lang="uk-UA" sz="2000" b="1" i="1" dirty="0">
                <a:solidFill>
                  <a:prstClr val="black"/>
                </a:solidFill>
              </a:rPr>
              <a:t>лімфатичне сплетення (</a:t>
            </a:r>
            <a:r>
              <a:rPr lang="uk-UA" sz="2000" b="1" i="1" dirty="0" err="1">
                <a:solidFill>
                  <a:prstClr val="black"/>
                </a:solidFill>
              </a:rPr>
              <a:t>plexus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lymphaticus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dirty="0">
                <a:solidFill>
                  <a:prstClr val="black"/>
                </a:solidFill>
              </a:rPr>
              <a:t>. </a:t>
            </a:r>
            <a:endParaRPr lang="uk-UA" sz="2000" dirty="0" smtClean="0">
              <a:solidFill>
                <a:prstClr val="black"/>
              </a:solidFill>
            </a:endParaRPr>
          </a:p>
          <a:p>
            <a:pPr lvl="0"/>
            <a:r>
              <a:rPr lang="uk-UA" sz="2000" dirty="0" smtClean="0">
                <a:solidFill>
                  <a:prstClr val="black"/>
                </a:solidFill>
              </a:rPr>
              <a:t>У </a:t>
            </a:r>
            <a:r>
              <a:rPr lang="uk-UA" sz="2000" dirty="0">
                <a:solidFill>
                  <a:prstClr val="black"/>
                </a:solidFill>
              </a:rPr>
              <a:t>кожному органі лімфатичні сплетення мають характерні особливості.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6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 descr="Картинки по запросу &quot;лимфатический капилля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016" y="116632"/>
            <a:ext cx="3501880" cy="646330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З внутрішніх органів, суглобових капсул, зв’язок, м’язів, глибоких </a:t>
            </a:r>
            <a:r>
              <a:rPr lang="uk-UA" dirty="0" err="1"/>
              <a:t>фасцій</a:t>
            </a:r>
            <a:r>
              <a:rPr lang="uk-UA" dirty="0"/>
              <a:t> і м'язів лімфатичні судини виходять поруч з глибокими кровоносними судинами і нервами відповідних ділянок - це </a:t>
            </a:r>
            <a:r>
              <a:rPr lang="uk-UA" b="1" i="1" dirty="0"/>
              <a:t>глибокі лімфатичні судини (</a:t>
            </a:r>
            <a:r>
              <a:rPr lang="uk-UA" b="1" i="1" dirty="0" err="1"/>
              <a:t>vasa</a:t>
            </a:r>
            <a:r>
              <a:rPr lang="uk-UA" b="1" i="1" dirty="0"/>
              <a:t> </a:t>
            </a:r>
            <a:r>
              <a:rPr lang="uk-UA" b="1" i="1" dirty="0" err="1"/>
              <a:t>lymphatica</a:t>
            </a:r>
            <a:r>
              <a:rPr lang="uk-UA" b="1" i="1" dirty="0"/>
              <a:t> </a:t>
            </a:r>
            <a:r>
              <a:rPr lang="uk-UA" b="1" i="1" dirty="0" err="1"/>
              <a:t>profunda</a:t>
            </a:r>
            <a:r>
              <a:rPr lang="uk-UA" b="1" i="1" dirty="0"/>
              <a:t>)</a:t>
            </a:r>
            <a:r>
              <a:rPr lang="uk-UA" dirty="0"/>
              <a:t>. Назовні від поверхневих </a:t>
            </a:r>
            <a:r>
              <a:rPr lang="uk-UA" dirty="0" err="1"/>
              <a:t>фасцій</a:t>
            </a:r>
            <a:r>
              <a:rPr lang="uk-UA" dirty="0"/>
              <a:t> в підшкірній клітковині лежать </a:t>
            </a:r>
            <a:r>
              <a:rPr lang="uk-UA" b="1" i="1" dirty="0"/>
              <a:t>поверхневі лімфатичні судини (</a:t>
            </a:r>
            <a:r>
              <a:rPr lang="uk-UA" b="1" i="1" dirty="0" err="1"/>
              <a:t>vasa</a:t>
            </a:r>
            <a:r>
              <a:rPr lang="uk-UA" b="1" i="1" dirty="0"/>
              <a:t> </a:t>
            </a:r>
            <a:r>
              <a:rPr lang="uk-UA" b="1" i="1" dirty="0" err="1"/>
              <a:t>lymphatica</a:t>
            </a:r>
            <a:r>
              <a:rPr lang="uk-UA" b="1" i="1" dirty="0"/>
              <a:t> </a:t>
            </a:r>
            <a:r>
              <a:rPr lang="uk-UA" b="1" i="1" dirty="0" err="1"/>
              <a:t>superficialia</a:t>
            </a:r>
            <a:r>
              <a:rPr lang="uk-UA" b="1" i="1" dirty="0"/>
              <a:t>)</a:t>
            </a:r>
            <a:r>
              <a:rPr lang="uk-UA" dirty="0"/>
              <a:t>, які проходять поруч з підшкірними венами і формуються з лімфатичних капілярів шкіри і підшкірної клітковини. </a:t>
            </a:r>
          </a:p>
          <a:p>
            <a:r>
              <a:rPr lang="uk-UA" dirty="0" smtClean="0"/>
              <a:t>У </a:t>
            </a:r>
            <a:r>
              <a:rPr lang="uk-UA" dirty="0"/>
              <a:t>рухомих частинах тіла лімфатичні судини галузяться, утворюючи </a:t>
            </a:r>
            <a:r>
              <a:rPr lang="uk-UA" i="1" dirty="0"/>
              <a:t>обхідні (колатеральні) шляхи</a:t>
            </a:r>
            <a:r>
              <a:rPr lang="uk-UA" dirty="0"/>
              <a:t>, які забезпечують безперервне протікання лімфи в ділянці суглобів при рухах.</a:t>
            </a:r>
            <a:endParaRPr lang="ru-RU" dirty="0"/>
          </a:p>
        </p:txBody>
      </p:sp>
      <p:pic>
        <p:nvPicPr>
          <p:cNvPr id="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0338"/>
            <a:ext cx="5436096" cy="64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3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»Ð¸Ð¼ÑÐ°ÑÐ¸ÑÐµÑÐºÐ¸Ðµ ÑÐ·Ð»Ñ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18" y="3081150"/>
            <a:ext cx="3096344" cy="37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mede.org/sait/content/Anatomija_sapin_2/3_files/mb4_0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557"/>
            <a:ext cx="3096343" cy="33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0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 smtClean="0"/>
              <a:t>Схема будови лімфатичних судин: </a:t>
            </a:r>
          </a:p>
          <a:p>
            <a:r>
              <a:rPr lang="uk-UA" sz="1600" b="1" dirty="0" smtClean="0"/>
              <a:t>1 - </a:t>
            </a:r>
            <a:r>
              <a:rPr lang="uk-UA" sz="1600" b="1" dirty="0" err="1" smtClean="0"/>
              <a:t>приносні</a:t>
            </a:r>
            <a:r>
              <a:rPr lang="uk-UA" sz="1600" b="1" dirty="0" smtClean="0"/>
              <a:t> лімфатичні судини; </a:t>
            </a:r>
          </a:p>
          <a:p>
            <a:r>
              <a:rPr lang="uk-UA" sz="1600" b="1" dirty="0" smtClean="0"/>
              <a:t>2 - виносні лімфатичні судини; </a:t>
            </a:r>
          </a:p>
          <a:p>
            <a:r>
              <a:rPr lang="uk-UA" sz="1600" b="1" dirty="0" smtClean="0"/>
              <a:t>3 - стінка лімфатичної судини; </a:t>
            </a:r>
          </a:p>
          <a:p>
            <a:r>
              <a:rPr lang="uk-UA" sz="1600" b="1" dirty="0" smtClean="0"/>
              <a:t>4 - клапан; </a:t>
            </a:r>
          </a:p>
          <a:p>
            <a:r>
              <a:rPr lang="uk-UA" sz="1600" b="1" dirty="0" smtClean="0"/>
              <a:t>5 - лімфатичний вузол</a:t>
            </a:r>
            <a:endParaRPr lang="uk-UA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585684"/>
            <a:ext cx="5832648" cy="1477328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На шляху до венозної системи лімфатичні судини перериваються в лімфатичних вузлах, стосовно яких їх поділяють на </a:t>
            </a:r>
            <a:r>
              <a:rPr lang="uk-UA" b="1" i="1" dirty="0" err="1"/>
              <a:t>приносні</a:t>
            </a:r>
            <a:r>
              <a:rPr lang="uk-UA" b="1" i="1" dirty="0"/>
              <a:t> лімфатичні судини (</a:t>
            </a:r>
            <a:r>
              <a:rPr lang="uk-UA" b="1" i="1" dirty="0" err="1"/>
              <a:t>vasa</a:t>
            </a:r>
            <a:r>
              <a:rPr lang="uk-UA" b="1" i="1" dirty="0"/>
              <a:t> </a:t>
            </a:r>
            <a:r>
              <a:rPr lang="uk-UA" b="1" i="1" dirty="0" err="1"/>
              <a:t>lymphatica</a:t>
            </a:r>
            <a:r>
              <a:rPr lang="uk-UA" b="1" i="1" dirty="0"/>
              <a:t> </a:t>
            </a:r>
            <a:r>
              <a:rPr lang="uk-UA" b="1" i="1" dirty="0" err="1"/>
              <a:t>afferentia</a:t>
            </a:r>
            <a:r>
              <a:rPr lang="uk-UA" b="1" i="1" dirty="0"/>
              <a:t>)</a:t>
            </a:r>
            <a:r>
              <a:rPr lang="uk-UA" i="1" dirty="0"/>
              <a:t> </a:t>
            </a:r>
            <a:r>
              <a:rPr lang="uk-UA" dirty="0"/>
              <a:t>та</a:t>
            </a:r>
            <a:r>
              <a:rPr lang="uk-UA" i="1" dirty="0"/>
              <a:t> </a:t>
            </a:r>
            <a:r>
              <a:rPr lang="uk-UA" b="1" i="1" dirty="0"/>
              <a:t>виносні лімфатичні судини (</a:t>
            </a:r>
            <a:r>
              <a:rPr lang="uk-UA" b="1" i="1" dirty="0" err="1"/>
              <a:t>vasa</a:t>
            </a:r>
            <a:r>
              <a:rPr lang="uk-UA" b="1" i="1" dirty="0"/>
              <a:t> </a:t>
            </a:r>
            <a:r>
              <a:rPr lang="uk-UA" b="1" i="1" dirty="0" err="1"/>
              <a:t>lymphatica</a:t>
            </a:r>
            <a:r>
              <a:rPr lang="uk-UA" b="1" i="1" dirty="0"/>
              <a:t> </a:t>
            </a:r>
            <a:r>
              <a:rPr lang="uk-UA" b="1" i="1" dirty="0" err="1"/>
              <a:t>efferentia</a:t>
            </a:r>
            <a:r>
              <a:rPr lang="uk-UA" b="1" i="1" dirty="0"/>
              <a:t>)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305" y="3442568"/>
            <a:ext cx="5813847" cy="3293209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prstClr val="black"/>
                </a:solidFill>
              </a:rPr>
              <a:t>В опуклу частину лімфатичного вузла впадають 4-8 (іноді більше) </a:t>
            </a:r>
            <a:r>
              <a:rPr lang="uk-UA" sz="1600" dirty="0" err="1">
                <a:solidFill>
                  <a:prstClr val="black"/>
                </a:solidFill>
              </a:rPr>
              <a:t>приносних</a:t>
            </a:r>
            <a:r>
              <a:rPr lang="uk-UA" sz="1600" dirty="0">
                <a:solidFill>
                  <a:prstClr val="black"/>
                </a:solidFill>
              </a:rPr>
              <a:t> лімфатичних судин, які пронизують капсулу і відкриваються в крайову (</a:t>
            </a:r>
            <a:r>
              <a:rPr lang="uk-UA" sz="1600" dirty="0" err="1">
                <a:solidFill>
                  <a:prstClr val="black"/>
                </a:solidFill>
              </a:rPr>
              <a:t>підкапсульну</a:t>
            </a:r>
            <a:r>
              <a:rPr lang="uk-UA" sz="1600" dirty="0">
                <a:solidFill>
                  <a:prstClr val="black"/>
                </a:solidFill>
              </a:rPr>
              <a:t>) пазуху. З цієї пазухи лімфа протікає через весь вузол по системі проміжних пазух. Із паренхіми вузла в лімфу потрапляють лімфоцити та інші клітини. З воріт вузла виходять 1-2 виносні лімфатичні судини. Ці судини прямують до наступних лімфатичних вузлів, що розташовані на шляху протікання лімфи, або до лімфатичних стовбурів і проток. </a:t>
            </a:r>
            <a:endParaRPr lang="uk-UA" sz="1600" dirty="0" smtClean="0">
              <a:solidFill>
                <a:prstClr val="black"/>
              </a:solidFill>
            </a:endParaRPr>
          </a:p>
          <a:p>
            <a:r>
              <a:rPr lang="uk-UA" sz="1600" dirty="0"/>
              <a:t>Лімфатичні вузли, що утворюють ділянкову групу, з’єднуються між собою лімфатичними судинами. По цих судинах лімфа протікає від одного вузла до наступного, але у напрямку до венозних кутів. Таким чином, лімфа від кожного органа проходить через каскад із декількох лімфатичних вузлів.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124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62372"/>
            <a:ext cx="5220072" cy="590931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 smtClean="0"/>
              <a:t>1. Яремний </a:t>
            </a:r>
            <a:r>
              <a:rPr lang="uk-UA" b="1" i="1" dirty="0"/>
              <a:t>стовбур – правий і лівий (</a:t>
            </a:r>
            <a:r>
              <a:rPr lang="uk-UA" b="1" i="1" dirty="0" err="1"/>
              <a:t>truncus</a:t>
            </a:r>
            <a:r>
              <a:rPr lang="uk-UA" b="1" i="1" dirty="0"/>
              <a:t> </a:t>
            </a:r>
            <a:r>
              <a:rPr lang="uk-UA" b="1" i="1" dirty="0" err="1"/>
              <a:t>jugularis</a:t>
            </a:r>
            <a:r>
              <a:rPr lang="uk-UA" b="1" i="1" dirty="0"/>
              <a:t> </a:t>
            </a:r>
            <a:r>
              <a:rPr lang="uk-UA" b="1" i="1" dirty="0" err="1"/>
              <a:t>dexter</a:t>
            </a:r>
            <a:r>
              <a:rPr lang="uk-UA" b="1" i="1" dirty="0"/>
              <a:t> </a:t>
            </a:r>
            <a:r>
              <a:rPr lang="uk-UA" b="1" i="1" dirty="0" err="1"/>
              <a:t>et</a:t>
            </a:r>
            <a:r>
              <a:rPr lang="uk-UA" b="1" i="1" dirty="0"/>
              <a:t> </a:t>
            </a:r>
            <a:r>
              <a:rPr lang="uk-UA" b="1" i="1" dirty="0" err="1"/>
              <a:t>sinister</a:t>
            </a:r>
            <a:r>
              <a:rPr lang="uk-UA" b="1" i="1" dirty="0"/>
              <a:t>)</a:t>
            </a:r>
            <a:r>
              <a:rPr lang="uk-UA" dirty="0"/>
              <a:t> – утворюється з виносних лімфатичних судин бічних глибоких шийних лімфатичних вузлів, приймає лімфу з відповідної (правої або лівої) половини голови і шиї. Правий </a:t>
            </a:r>
            <a:r>
              <a:rPr lang="uk-UA" dirty="0" smtClean="0"/>
              <a:t>яремний стовбур впадає </a:t>
            </a:r>
            <a:r>
              <a:rPr lang="uk-UA" dirty="0"/>
              <a:t>у праву лімфатичну протоку або у правий венозний кут, чи у кінцевий відділ правої внутрішньої яремної вени. Лівий яремний стовбур впадає у шийну частину грудної протоки або у лівий венозний кут, чи у кінцевий відділ лівої внутрішньої яремної вени.</a:t>
            </a:r>
            <a:endParaRPr lang="ru-RU" dirty="0"/>
          </a:p>
          <a:p>
            <a:r>
              <a:rPr lang="uk-UA" b="1" i="1" dirty="0" smtClean="0"/>
              <a:t>2. Підключичний </a:t>
            </a:r>
            <a:r>
              <a:rPr lang="uk-UA" b="1" i="1" dirty="0"/>
              <a:t>стовбур – правий і лівий (</a:t>
            </a:r>
            <a:r>
              <a:rPr lang="uk-UA" b="1" i="1" dirty="0" err="1"/>
              <a:t>truncus</a:t>
            </a:r>
            <a:r>
              <a:rPr lang="uk-UA" b="1" i="1" dirty="0"/>
              <a:t> </a:t>
            </a:r>
            <a:r>
              <a:rPr lang="uk-UA" b="1" i="1" dirty="0" err="1"/>
              <a:t>subclavius</a:t>
            </a:r>
            <a:r>
              <a:rPr lang="uk-UA" b="1" i="1" dirty="0"/>
              <a:t> </a:t>
            </a:r>
            <a:r>
              <a:rPr lang="uk-UA" b="1" i="1" dirty="0" err="1"/>
              <a:t>dexter</a:t>
            </a:r>
            <a:r>
              <a:rPr lang="uk-UA" b="1" i="1" dirty="0"/>
              <a:t> </a:t>
            </a:r>
            <a:r>
              <a:rPr lang="uk-UA" b="1" i="1" dirty="0" err="1"/>
              <a:t>et</a:t>
            </a:r>
            <a:r>
              <a:rPr lang="uk-UA" b="1" i="1" dirty="0"/>
              <a:t> </a:t>
            </a:r>
            <a:r>
              <a:rPr lang="uk-UA" b="1" i="1" dirty="0" err="1"/>
              <a:t>sinister</a:t>
            </a:r>
            <a:r>
              <a:rPr lang="uk-UA" b="1" i="1" dirty="0"/>
              <a:t>)</a:t>
            </a:r>
            <a:r>
              <a:rPr lang="uk-UA" dirty="0"/>
              <a:t> – утворюється з виносних лімфатичних судин пахвових лімфатичних вузлів, приймає лімфу з відповідної (правої, лівої) верхньої кінцівки. Правий підключичний стовбур впадає у праву лімфатичну протоку або у правий венозний кут, чи у кінцевий відділ правої підключичної вени, лівий – у грудну протоку або у лівий венозний кут, чи у ліву підключичну вену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»Ð¸Ð¼ÑÐ°ÑÐ¸ÑÐµÑÐºÐ¸Ðµ ÑÑÐ²Ð¾Ð»Ñ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16498" r="55281" b="5114"/>
          <a:stretch/>
        </p:blipFill>
        <p:spPr bwMode="auto">
          <a:xfrm>
            <a:off x="5292080" y="1196752"/>
            <a:ext cx="3851919" cy="53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68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Лімфатичні судини, зливаючись, утворюють </a:t>
            </a:r>
            <a:r>
              <a:rPr lang="uk-UA" b="1" dirty="0">
                <a:solidFill>
                  <a:prstClr val="black"/>
                </a:solidFill>
              </a:rPr>
              <a:t>лімфатичні стовбури (</a:t>
            </a:r>
            <a:r>
              <a:rPr lang="uk-UA" b="1" dirty="0" err="1">
                <a:solidFill>
                  <a:prstClr val="black"/>
                </a:solidFill>
              </a:rPr>
              <a:t>trunci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r>
              <a:rPr lang="uk-UA" b="1" dirty="0" err="1">
                <a:solidFill>
                  <a:prstClr val="black"/>
                </a:solidFill>
              </a:rPr>
              <a:t>lymphatici</a:t>
            </a:r>
            <a:r>
              <a:rPr lang="uk-UA" b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по яких лімфа відтікає від відповідних ділянок тіла до лімфатичних проток.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В </a:t>
            </a:r>
            <a:r>
              <a:rPr lang="uk-UA" dirty="0">
                <a:solidFill>
                  <a:prstClr val="black"/>
                </a:solidFill>
              </a:rPr>
              <a:t>організмі людини є 8-11 лімфатичних стовбурів.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1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»Ð¸Ð¼ÑÐ°ÑÐ¸ÑÐµÑÐºÐ¸Ðµ ÑÑÐ²Ð¾Ð»Ñ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16498" r="55281" b="5114"/>
          <a:stretch/>
        </p:blipFill>
        <p:spPr bwMode="auto">
          <a:xfrm>
            <a:off x="0" y="717847"/>
            <a:ext cx="4127619" cy="55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0" y="34378"/>
            <a:ext cx="5004050" cy="6740307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3. </a:t>
            </a:r>
            <a:r>
              <a:rPr lang="uk-UA" b="1" i="1" dirty="0" err="1"/>
              <a:t>Бронхо-середостінний</a:t>
            </a:r>
            <a:r>
              <a:rPr lang="uk-UA" b="1" i="1" dirty="0"/>
              <a:t> стовбур – правий і лівий (</a:t>
            </a:r>
            <a:r>
              <a:rPr lang="uk-UA" b="1" i="1" dirty="0" err="1"/>
              <a:t>truncus</a:t>
            </a:r>
            <a:r>
              <a:rPr lang="uk-UA" b="1" i="1" dirty="0"/>
              <a:t> broncho-mediastinalis </a:t>
            </a:r>
            <a:r>
              <a:rPr lang="uk-UA" b="1" i="1" dirty="0" err="1"/>
              <a:t>dexter</a:t>
            </a:r>
            <a:r>
              <a:rPr lang="uk-UA" b="1" i="1" dirty="0"/>
              <a:t> </a:t>
            </a:r>
            <a:r>
              <a:rPr lang="uk-UA" b="1" i="1" dirty="0" err="1"/>
              <a:t>et</a:t>
            </a:r>
            <a:r>
              <a:rPr lang="uk-UA" b="1" i="1" dirty="0"/>
              <a:t> </a:t>
            </a:r>
            <a:r>
              <a:rPr lang="uk-UA" b="1" i="1" dirty="0" err="1"/>
              <a:t>sinister</a:t>
            </a:r>
            <a:r>
              <a:rPr lang="uk-UA" b="1" i="1" dirty="0"/>
              <a:t>)</a:t>
            </a:r>
            <a:r>
              <a:rPr lang="uk-UA" dirty="0"/>
              <a:t> утворюється з виносних судин </a:t>
            </a:r>
            <a:r>
              <a:rPr lang="uk-UA" dirty="0" err="1"/>
              <a:t>трахео-бронхових</a:t>
            </a:r>
            <a:r>
              <a:rPr lang="uk-UA" dirty="0"/>
              <a:t> лімфатичних вузлів, приймає лімфу з органів і стінок відповідної половини </a:t>
            </a:r>
            <a:r>
              <a:rPr lang="uk-UA" dirty="0" smtClean="0"/>
              <a:t>грудної </a:t>
            </a:r>
            <a:r>
              <a:rPr lang="uk-UA" dirty="0"/>
              <a:t>клітки. Правий </a:t>
            </a:r>
            <a:r>
              <a:rPr lang="uk-UA" dirty="0" err="1"/>
              <a:t>бронхо-середостінний</a:t>
            </a:r>
            <a:r>
              <a:rPr lang="uk-UA" dirty="0"/>
              <a:t> стовбур впадає у праву лімфатичну протоку або у правий венозний кут, лівий – у кінцевий відділ грудної протоки або у лівий венозний кут</a:t>
            </a:r>
            <a:r>
              <a:rPr lang="uk-UA" dirty="0" smtClean="0"/>
              <a:t>.</a:t>
            </a:r>
            <a:endParaRPr lang="uk-UA" b="1" i="1" dirty="0" smtClean="0"/>
          </a:p>
          <a:p>
            <a:r>
              <a:rPr lang="uk-UA" b="1" i="1" dirty="0" smtClean="0"/>
              <a:t>4. Поперековий </a:t>
            </a:r>
            <a:r>
              <a:rPr lang="uk-UA" b="1" i="1" dirty="0"/>
              <a:t>стовбур – правий і лівий (</a:t>
            </a:r>
            <a:r>
              <a:rPr lang="uk-UA" b="1" i="1" dirty="0" err="1"/>
              <a:t>truncus</a:t>
            </a:r>
            <a:r>
              <a:rPr lang="uk-UA" b="1" i="1" dirty="0"/>
              <a:t> </a:t>
            </a:r>
            <a:r>
              <a:rPr lang="uk-UA" b="1" i="1" dirty="0" err="1"/>
              <a:t>lumbalis</a:t>
            </a:r>
            <a:r>
              <a:rPr lang="uk-UA" b="1" i="1" dirty="0"/>
              <a:t> </a:t>
            </a:r>
            <a:r>
              <a:rPr lang="uk-UA" b="1" i="1" dirty="0" err="1"/>
              <a:t>dexter</a:t>
            </a:r>
            <a:r>
              <a:rPr lang="uk-UA" b="1" i="1" dirty="0"/>
              <a:t> </a:t>
            </a:r>
            <a:r>
              <a:rPr lang="uk-UA" b="1" i="1" dirty="0" err="1"/>
              <a:t>et</a:t>
            </a:r>
            <a:r>
              <a:rPr lang="uk-UA" b="1" i="1" dirty="0"/>
              <a:t> </a:t>
            </a:r>
            <a:r>
              <a:rPr lang="uk-UA" b="1" i="1" dirty="0" err="1"/>
              <a:t>sinister</a:t>
            </a:r>
            <a:r>
              <a:rPr lang="uk-UA" b="1" i="1" dirty="0"/>
              <a:t>)</a:t>
            </a:r>
            <a:r>
              <a:rPr lang="uk-UA" dirty="0"/>
              <a:t> – утворюється в поперековій ділянці з виносних лімфатичних судин поперекових лімфатичних вузлів, що розташовані навколо черевної аорти і нижньої порожнистої вени. У поперекові стовбури відтікає лімфа з відповідної (правої або лівої) нижньої кінцівки, органів і стінок таза. При злитті правого та лівого поперекових стовбурів утворюється грудна протока.</a:t>
            </a:r>
            <a:endParaRPr lang="ru-RU" dirty="0"/>
          </a:p>
          <a:p>
            <a:r>
              <a:rPr lang="uk-UA" b="1" i="1" dirty="0" smtClean="0"/>
              <a:t>5. Кишкові </a:t>
            </a:r>
            <a:r>
              <a:rPr lang="uk-UA" b="1" i="1" dirty="0"/>
              <a:t>стовбури (</a:t>
            </a:r>
            <a:r>
              <a:rPr lang="uk-UA" b="1" i="1" dirty="0" err="1"/>
              <a:t>trunci</a:t>
            </a:r>
            <a:r>
              <a:rPr lang="uk-UA" b="1" i="1" dirty="0"/>
              <a:t> </a:t>
            </a:r>
            <a:r>
              <a:rPr lang="uk-UA" b="1" i="1" dirty="0" err="1"/>
              <a:t>intestinales</a:t>
            </a:r>
            <a:r>
              <a:rPr lang="uk-UA" b="1" i="1" dirty="0"/>
              <a:t>) </a:t>
            </a:r>
            <a:r>
              <a:rPr lang="uk-UA" dirty="0"/>
              <a:t>– утворюються з виносних лімфатичних судин </a:t>
            </a:r>
            <a:r>
              <a:rPr lang="uk-UA" dirty="0" err="1"/>
              <a:t>брижових</a:t>
            </a:r>
            <a:r>
              <a:rPr lang="uk-UA" dirty="0"/>
              <a:t> лімфатичних вузлів. Кишкові стовбури впадають у черевну частину грудної протоки або в поперекові стовбури.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9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ÐÐ°ÑÑÐ¸Ð½ÐºÐ¸ Ð¿Ð¾ Ð·Ð°Ð¿ÑÐ¾ÑÑ Ð»Ð¸Ð¼ÑÐ°ÑÐ¸ÑÐµÑÐºÐ¸Ðµ ÑÐ¾ÑÑÐ´Ñ Ð³Ð¾Ð»Ð¾Ð²Ñ Ð¸ ÑÐµÐ¸ Ð°Ð½Ð°ÑÐ¾Ð¼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ÐÐ°ÑÑÐ¸Ð½ÐºÐ¸ Ð¿Ð¾ Ð·Ð°Ð¿ÑÐ¾ÑÑ Ð»Ð¸Ð¼ÑÐ°ÑÐ¸ÑÐµÑÐºÐ¸Ðµ ÑÐ¾ÑÑÐ´Ñ Ð³Ð¾Ð»Ð¾Ð²Ñ Ð¸ ÑÐµÐ¸ Ð°Ð½Ð°ÑÐ¾Ð¼Ð¸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ÐÐ°ÑÑÐ¸Ð½ÐºÐ¸ Ð¿Ð¾ Ð·Ð°Ð¿ÑÐ¾ÑÑ Ð»Ð¸Ð¼ÑÐ°ÑÐ¸ÑÐµÑÐºÐ¸Ðµ ÑÐ¾ÑÑÐ´Ñ Ð³Ð¾Ð»Ð¾Ð²Ñ Ð¸ ÑÐµÐ¸ Ð°Ð½Ð°ÑÐ¾Ð¼Ð¸Ñ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6" t="25442" b="9107"/>
          <a:stretch/>
        </p:blipFill>
        <p:spPr bwMode="auto">
          <a:xfrm>
            <a:off x="6084168" y="7937"/>
            <a:ext cx="2052233" cy="44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575" y="160338"/>
            <a:ext cx="5424537" cy="3139321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Лімфатичні протоки (</a:t>
            </a:r>
            <a:r>
              <a:rPr lang="uk-UA" b="1" dirty="0" err="1"/>
              <a:t>ductus</a:t>
            </a:r>
            <a:r>
              <a:rPr lang="uk-UA" b="1" dirty="0"/>
              <a:t> </a:t>
            </a:r>
            <a:r>
              <a:rPr lang="uk-UA" b="1" dirty="0" err="1"/>
              <a:t>lymphatici</a:t>
            </a:r>
            <a:r>
              <a:rPr lang="uk-UA" b="1" dirty="0"/>
              <a:t>) </a:t>
            </a:r>
            <a:r>
              <a:rPr lang="uk-UA" dirty="0"/>
              <a:t>утворюються внаслідок злиття лімфатичних стовбурів. Є дві лімфатичні </a:t>
            </a:r>
            <a:r>
              <a:rPr lang="uk-UA" dirty="0" smtClean="0"/>
              <a:t>протоки: </a:t>
            </a:r>
            <a:r>
              <a:rPr lang="uk-UA" dirty="0" err="1" smtClean="0"/>
              <a:t>парва</a:t>
            </a:r>
            <a:r>
              <a:rPr lang="uk-UA" dirty="0" smtClean="0"/>
              <a:t> лімфатична протока і грудна протока.</a:t>
            </a:r>
            <a:endParaRPr lang="ru-RU" dirty="0"/>
          </a:p>
          <a:p>
            <a:r>
              <a:rPr lang="uk-UA" u="sng" dirty="0" smtClean="0"/>
              <a:t>Права </a:t>
            </a:r>
            <a:r>
              <a:rPr lang="uk-UA" u="sng" dirty="0"/>
              <a:t>лімфатична протока </a:t>
            </a:r>
            <a:r>
              <a:rPr lang="uk-UA" dirty="0"/>
              <a:t>приймає лімфу з правої половини голови і шиї, правої верхньої кінцівки, органів і стінок правої половини грудної клітки</a:t>
            </a:r>
            <a:r>
              <a:rPr lang="uk-UA" dirty="0" smtClean="0"/>
              <a:t>.</a:t>
            </a:r>
          </a:p>
          <a:p>
            <a:r>
              <a:rPr lang="uk-UA" u="sng" dirty="0"/>
              <a:t>Грудна протока </a:t>
            </a:r>
            <a:r>
              <a:rPr lang="uk-UA" dirty="0"/>
              <a:t>приймає лімфу від обох нижніх кінцівок, стінок і органів порожнини живота, стінок і органів лівої половини порожнини грудної клітки, лівої половини голови і шиї, лівої верхньої кінцівки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59364" y="4437112"/>
            <a:ext cx="5045497" cy="2308324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Права лімфатична протока (</a:t>
            </a:r>
            <a:r>
              <a:rPr lang="uk-UA" b="1" i="1" dirty="0" err="1"/>
              <a:t>ductus</a:t>
            </a:r>
            <a:r>
              <a:rPr lang="uk-UA" b="1" i="1" dirty="0"/>
              <a:t> </a:t>
            </a:r>
            <a:r>
              <a:rPr lang="uk-UA" b="1" i="1" dirty="0" err="1"/>
              <a:t>lymphaticus</a:t>
            </a:r>
            <a:r>
              <a:rPr lang="uk-UA" b="1" i="1" dirty="0"/>
              <a:t> </a:t>
            </a:r>
            <a:r>
              <a:rPr lang="uk-UA" b="1" i="1" dirty="0" err="1"/>
              <a:t>dexter</a:t>
            </a:r>
            <a:r>
              <a:rPr lang="uk-UA" b="1" i="1" dirty="0"/>
              <a:t>)</a:t>
            </a:r>
            <a:r>
              <a:rPr lang="uk-UA" dirty="0"/>
              <a:t> є непостійною судиною довжиною 10-15 мм. Вона утворюється при злитті правих </a:t>
            </a:r>
            <a:r>
              <a:rPr lang="uk-UA" dirty="0" err="1"/>
              <a:t>бронхо-середостінного</a:t>
            </a:r>
            <a:r>
              <a:rPr lang="uk-UA" dirty="0"/>
              <a:t>, яремного і підключичного стовбурів, відкривається у правий венозний кут. У 75-80% випадків права лімфатична протока відсутня; тоді її стовбури відкриваються у вену (вени), що утворюють правий венозний кут. </a:t>
            </a:r>
            <a:endParaRPr lang="ru-RU" dirty="0"/>
          </a:p>
        </p:txBody>
      </p:sp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6" t="48638" r="22815" b="2449"/>
          <a:stretch/>
        </p:blipFill>
        <p:spPr bwMode="auto">
          <a:xfrm>
            <a:off x="2" y="3573016"/>
            <a:ext cx="399593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3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 r="4564" b="2009"/>
          <a:stretch/>
        </p:blipFill>
        <p:spPr bwMode="auto">
          <a:xfrm>
            <a:off x="3275856" y="44624"/>
            <a:ext cx="587358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316835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Грудна протока (</a:t>
            </a:r>
            <a:r>
              <a:rPr lang="uk-UA" b="1" i="1" dirty="0" err="1"/>
              <a:t>ductus</a:t>
            </a:r>
            <a:r>
              <a:rPr lang="uk-UA" b="1" i="1" dirty="0"/>
              <a:t> </a:t>
            </a:r>
            <a:r>
              <a:rPr lang="uk-UA" b="1" i="1" dirty="0" err="1"/>
              <a:t>thoracicus</a:t>
            </a:r>
            <a:r>
              <a:rPr lang="uk-UA" b="1" i="1" dirty="0"/>
              <a:t>)</a:t>
            </a:r>
            <a:r>
              <a:rPr lang="uk-UA" dirty="0"/>
              <a:t> є найбільшою лімфатичною судиною і формується в </a:t>
            </a:r>
            <a:r>
              <a:rPr lang="uk-UA" dirty="0" err="1"/>
              <a:t>заочеревинній</a:t>
            </a:r>
            <a:r>
              <a:rPr lang="uk-UA" dirty="0"/>
              <a:t> клітковині при злитті правого і лівого поперекових стовбурів на рівні ІІ поперекового – ХІІ грудного хребців. Іноді в її утворенні беруть участь кишкові стовбури. </a:t>
            </a:r>
            <a:endParaRPr lang="uk-UA" dirty="0" smtClean="0"/>
          </a:p>
          <a:p>
            <a:r>
              <a:rPr lang="uk-UA" dirty="0" smtClean="0"/>
              <a:t>Грудна </a:t>
            </a:r>
            <a:r>
              <a:rPr lang="uk-UA" dirty="0"/>
              <a:t>протока має довжину 30-40 см, складається з черевної, грудної і шийної частин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68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292080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178727"/>
            <a:ext cx="3744416" cy="6463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i="1" u="sng" dirty="0"/>
              <a:t>Черевна частина (</a:t>
            </a:r>
            <a:r>
              <a:rPr lang="uk-UA" i="1" u="sng" dirty="0" err="1"/>
              <a:t>pars</a:t>
            </a:r>
            <a:r>
              <a:rPr lang="uk-UA" i="1" u="sng" dirty="0"/>
              <a:t> </a:t>
            </a:r>
            <a:r>
              <a:rPr lang="uk-UA" i="1" u="sng" dirty="0" err="1"/>
              <a:t>abdominalis</a:t>
            </a:r>
            <a:r>
              <a:rPr lang="uk-UA" i="1" u="sng" dirty="0"/>
              <a:t>)</a:t>
            </a:r>
            <a:r>
              <a:rPr lang="uk-UA" dirty="0"/>
              <a:t> частіше починається розширенням – </a:t>
            </a:r>
            <a:r>
              <a:rPr lang="uk-UA" i="1" dirty="0"/>
              <a:t>молочною цистерною (</a:t>
            </a:r>
            <a:r>
              <a:rPr lang="uk-UA" i="1" dirty="0" err="1"/>
              <a:t>cisterna</a:t>
            </a:r>
            <a:r>
              <a:rPr lang="uk-UA" i="1" dirty="0"/>
              <a:t> </a:t>
            </a:r>
            <a:r>
              <a:rPr lang="uk-UA" i="1" dirty="0" err="1"/>
              <a:t>chyli</a:t>
            </a:r>
            <a:r>
              <a:rPr lang="uk-UA" i="1" dirty="0"/>
              <a:t>)</a:t>
            </a:r>
            <a:r>
              <a:rPr lang="uk-UA" dirty="0"/>
              <a:t>, рідше сплетенням лімфатичних стовбурів, що її утворюють. </a:t>
            </a:r>
            <a:endParaRPr lang="uk-UA" dirty="0" smtClean="0"/>
          </a:p>
          <a:p>
            <a:r>
              <a:rPr lang="uk-UA" dirty="0" smtClean="0"/>
              <a:t>Черевна </a:t>
            </a:r>
            <a:r>
              <a:rPr lang="uk-UA" dirty="0"/>
              <a:t>частина протоки розташована позаду і праворуч від аорти. </a:t>
            </a:r>
            <a:endParaRPr lang="uk-UA" dirty="0" smtClean="0"/>
          </a:p>
          <a:p>
            <a:r>
              <a:rPr lang="uk-UA" dirty="0" smtClean="0"/>
              <a:t>Стінка </a:t>
            </a:r>
            <a:r>
              <a:rPr lang="uk-UA" dirty="0"/>
              <a:t>цистерни грудної протоки зазвичай зрощена з правою ніжкою діафрагми, яка при дихальних рухах стискає грудну протоку і сприяє проштовхуванню лімфи. </a:t>
            </a:r>
            <a:endParaRPr lang="uk-UA" dirty="0" smtClean="0"/>
          </a:p>
          <a:p>
            <a:r>
              <a:rPr lang="uk-UA" dirty="0" smtClean="0"/>
              <a:t>З </a:t>
            </a:r>
            <a:r>
              <a:rPr lang="uk-UA" dirty="0"/>
              <a:t>черевної порожнини через аортальний </a:t>
            </a:r>
            <a:r>
              <a:rPr lang="uk-UA" dirty="0" err="1"/>
              <a:t>розтвір</a:t>
            </a:r>
            <a:r>
              <a:rPr lang="uk-UA" dirty="0"/>
              <a:t> діафрагми грудна протока проходить у грудну порожнину, в заднє середостіння.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черевну частину протоки безпосередньо відкриваються виносні лімфатичні судини прилеглих до неї лімфатичних вузлів.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60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mede.org/sait/content/Anatomija_sapin_2/3_files/mb4_0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40324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2723" y="3946394"/>
            <a:ext cx="4797539" cy="2862322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u="sng" dirty="0" smtClean="0"/>
              <a:t>Грудна протока:</a:t>
            </a:r>
          </a:p>
          <a:p>
            <a:r>
              <a:rPr lang="uk-UA" dirty="0" smtClean="0"/>
              <a:t>1 - ліва внутрішня яремна вена; 2 - дуга грудної протоки; 3 - ліва підключична вена; 4 - ліва </a:t>
            </a:r>
            <a:r>
              <a:rPr lang="uk-UA" dirty="0" err="1" smtClean="0"/>
              <a:t>плечеголовна</a:t>
            </a:r>
            <a:r>
              <a:rPr lang="uk-UA" dirty="0" smtClean="0"/>
              <a:t> вена; 5 - дуга аорти; 6 - задні міжреберні артерії; 7 - грудна частина аорти; </a:t>
            </a:r>
          </a:p>
          <a:p>
            <a:r>
              <a:rPr lang="uk-UA" dirty="0" smtClean="0"/>
              <a:t>8 - </a:t>
            </a:r>
            <a:r>
              <a:rPr lang="uk-UA" dirty="0" err="1" smtClean="0"/>
              <a:t>напівнепарна</a:t>
            </a:r>
            <a:r>
              <a:rPr lang="uk-UA" dirty="0" smtClean="0"/>
              <a:t> вена; 9 - грудна лімфатичну протоку; 10 - цистерна грудної протоки; 11 - хребетний стовп; 12 - непарна вена; 13 - верхня порожниста вена; </a:t>
            </a:r>
          </a:p>
          <a:p>
            <a:r>
              <a:rPr lang="uk-UA" dirty="0" smtClean="0"/>
              <a:t>14 - права </a:t>
            </a:r>
            <a:r>
              <a:rPr lang="uk-UA" dirty="0" err="1" smtClean="0"/>
              <a:t>плечеголовна</a:t>
            </a:r>
            <a:r>
              <a:rPr lang="uk-UA" dirty="0" smtClean="0"/>
              <a:t> вена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3840" y="836712"/>
            <a:ext cx="4796422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i="1" u="sng" dirty="0"/>
              <a:t>Грудна частина (</a:t>
            </a:r>
            <a:r>
              <a:rPr lang="uk-UA" i="1" u="sng" dirty="0" err="1"/>
              <a:t>pars</a:t>
            </a:r>
            <a:r>
              <a:rPr lang="uk-UA" i="1" u="sng" dirty="0"/>
              <a:t> </a:t>
            </a:r>
            <a:r>
              <a:rPr lang="uk-UA" i="1" u="sng" dirty="0" err="1"/>
              <a:t>thoracica</a:t>
            </a:r>
            <a:r>
              <a:rPr lang="uk-UA" i="1" u="sng" dirty="0"/>
              <a:t>)</a:t>
            </a:r>
            <a:r>
              <a:rPr lang="uk-UA" dirty="0"/>
              <a:t> грудної протоки найдовша, розташована попереду від хребта між аортою і непарною веною, позаду стравоходу.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верхньому відділі порожнини грудної клітки протока відхиляється ліворуч і виходить через верхній отвір грудної клітки в ділянку шиї.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грудну частину протоки впадають виносні лімфатичні судини міжребрових лімфатичних вузлів і вузлів заднього відділу середостіння.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2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/>
              <a:t>План</a:t>
            </a:r>
            <a:r>
              <a:rPr lang="uk-UA" sz="6000" b="1" i="1" dirty="0" smtClean="0"/>
              <a:t>: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000" b="1" dirty="0" smtClean="0"/>
              <a:t>Лімфатичні </a:t>
            </a:r>
            <a:r>
              <a:rPr lang="uk-UA" sz="2000" b="1" dirty="0"/>
              <a:t>капіляри і </a:t>
            </a:r>
            <a:r>
              <a:rPr lang="uk-UA" sz="2000" b="1" dirty="0" err="1"/>
              <a:t>лімфокапілярні</a:t>
            </a:r>
            <a:r>
              <a:rPr lang="uk-UA" sz="2000" b="1" dirty="0"/>
              <a:t> сітки.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b="1" dirty="0"/>
              <a:t>Лімфатичні судини.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b="1" dirty="0"/>
              <a:t>Лімфатичні стовбури і лімфатичні протоки. 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b="1" dirty="0"/>
              <a:t>Лімфатичні судини і лімфатичні вузли ділянок тіла.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b="1" dirty="0"/>
              <a:t>Лімфатичні судини і ділянкові лімфатичні вузли голови та шиї.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b="1" dirty="0"/>
              <a:t>Лімфатичні судини і ділянкові лімфатичні вузли верхньої кінцівки.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b="1" dirty="0"/>
              <a:t>Лімфатичні судини і ділянкові лімфатичні вузли нижньої кінцівки.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b="1" dirty="0"/>
              <a:t>Лімфатичні судини і ділянкові лімфатичні вузли таза.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b="1" dirty="0"/>
              <a:t>Лімфатичні судини і ділянкові лімфатичні вузли живота.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b="1" dirty="0"/>
              <a:t>Лімфатичні судини і ділянкові лімфатичні вузли грудної клітки.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3319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0"/>
          <a:stretch/>
        </p:blipFill>
        <p:spPr bwMode="auto">
          <a:xfrm>
            <a:off x="3275856" y="1519587"/>
            <a:ext cx="586814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3" y="1844824"/>
            <a:ext cx="3096345" cy="4801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/>
              <a:t>У </a:t>
            </a:r>
            <a:r>
              <a:rPr lang="uk-UA" dirty="0"/>
              <a:t>шийну частину грудної протоки впадають ліві яремний, підключичний і </a:t>
            </a:r>
            <a:r>
              <a:rPr lang="uk-UA" dirty="0" err="1"/>
              <a:t>бронхо-середостінний</a:t>
            </a:r>
            <a:r>
              <a:rPr lang="uk-UA" dirty="0"/>
              <a:t> стовбури. </a:t>
            </a:r>
            <a:endParaRPr lang="ru-RU" dirty="0"/>
          </a:p>
          <a:p>
            <a:r>
              <a:rPr lang="uk-UA" dirty="0"/>
              <a:t>У гирлі грудної протоки є клапан, що запобігає проникненню венозної крові у протоку. </a:t>
            </a:r>
            <a:endParaRPr lang="uk-UA" dirty="0" smtClean="0"/>
          </a:p>
          <a:p>
            <a:r>
              <a:rPr lang="uk-UA" dirty="0" smtClean="0"/>
              <a:t>Вздовж </a:t>
            </a:r>
            <a:r>
              <a:rPr lang="uk-UA" dirty="0"/>
              <a:t>грудної протоки містяться 7-9 клапанів, що перешкоджають зворотному току лімфи. </a:t>
            </a:r>
            <a:endParaRPr lang="uk-UA" dirty="0" smtClean="0"/>
          </a:p>
          <a:p>
            <a:r>
              <a:rPr lang="uk-UA" dirty="0" smtClean="0"/>
              <a:t>Клапанна </a:t>
            </a:r>
            <a:r>
              <a:rPr lang="uk-UA" dirty="0"/>
              <a:t>система і розвинена м’язова оболонка у стінці грудної протоки сприяють руху лімфи.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2456"/>
            <a:ext cx="7875385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i="1" u="sng" dirty="0">
                <a:solidFill>
                  <a:prstClr val="black"/>
                </a:solidFill>
              </a:rPr>
              <a:t>Шийна частина (</a:t>
            </a:r>
            <a:r>
              <a:rPr lang="uk-UA" i="1" u="sng" dirty="0" err="1">
                <a:solidFill>
                  <a:prstClr val="black"/>
                </a:solidFill>
              </a:rPr>
              <a:t>pars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cervicalis</a:t>
            </a:r>
            <a:r>
              <a:rPr lang="uk-UA" i="1" u="sng" dirty="0">
                <a:solidFill>
                  <a:prstClr val="black"/>
                </a:solidFill>
              </a:rPr>
              <a:t>; </a:t>
            </a:r>
            <a:r>
              <a:rPr lang="uk-UA" i="1" u="sng" dirty="0" err="1">
                <a:solidFill>
                  <a:prstClr val="black"/>
                </a:solidFill>
              </a:rPr>
              <a:t>pars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colli</a:t>
            </a:r>
            <a:r>
              <a:rPr lang="uk-UA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грудної протоки на рівні VII-V шийних хребців відхиляється вліво, утворюючи </a:t>
            </a:r>
            <a:r>
              <a:rPr lang="uk-UA" i="1" dirty="0">
                <a:solidFill>
                  <a:prstClr val="black"/>
                </a:solidFill>
              </a:rPr>
              <a:t>дугу грудної протоки (</a:t>
            </a:r>
            <a:r>
              <a:rPr lang="uk-UA" i="1" dirty="0" err="1">
                <a:solidFill>
                  <a:prstClr val="black"/>
                </a:solidFill>
              </a:rPr>
              <a:t>arcus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ductus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thoracici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що огинає лівий купол плеври і відкривається в лівий венозний кут, або у кінцеві відділи вен, що утворюють цей кут. У 50% випадків грудна протока перед впадінням у вену розширюється, часто роздвоюється.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20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58" y="1305843"/>
            <a:ext cx="5183022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Лімфатичні </a:t>
            </a:r>
            <a:r>
              <a:rPr lang="uk-UA" dirty="0"/>
              <a:t>вузли розташовуються поруч з великими венами, зазвичай групами від кількох вузлів до десяти і більше, рідше, по одному. </a:t>
            </a:r>
            <a:endParaRPr lang="uk-UA" dirty="0" smtClean="0"/>
          </a:p>
          <a:p>
            <a:r>
              <a:rPr lang="uk-UA" dirty="0" smtClean="0"/>
              <a:t>Залежно </a:t>
            </a:r>
            <a:r>
              <a:rPr lang="uk-UA" dirty="0"/>
              <a:t>від розташування лімфатичних вузлів і напрямку руху лімфи в лімфатичних судинах виділяють групи </a:t>
            </a:r>
            <a:r>
              <a:rPr lang="uk-UA" b="1" dirty="0"/>
              <a:t>ділянкових лімфатичних вузлів (</a:t>
            </a:r>
            <a:r>
              <a:rPr lang="uk-UA" b="1" dirty="0" err="1"/>
              <a:t>nodi</a:t>
            </a:r>
            <a:r>
              <a:rPr lang="uk-UA" b="1" dirty="0"/>
              <a:t> </a:t>
            </a:r>
            <a:r>
              <a:rPr lang="uk-UA" b="1" dirty="0" err="1"/>
              <a:t>lymphatici</a:t>
            </a:r>
            <a:r>
              <a:rPr lang="uk-UA" b="1" dirty="0"/>
              <a:t> </a:t>
            </a:r>
            <a:r>
              <a:rPr lang="uk-UA" b="1" dirty="0" err="1"/>
              <a:t>regionales</a:t>
            </a:r>
            <a:r>
              <a:rPr lang="uk-UA" b="1" dirty="0"/>
              <a:t>)</a:t>
            </a:r>
            <a:r>
              <a:rPr lang="uk-UA" dirty="0"/>
              <a:t>, які збираю лімфу від певних ділянок тіла. В тілі людини виділяють близько </a:t>
            </a:r>
            <a:r>
              <a:rPr lang="uk-UA" u="sng" dirty="0"/>
              <a:t>150 реґіонарних груп лімфатичних вузлів.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Ці </a:t>
            </a:r>
            <a:r>
              <a:rPr lang="uk-UA" dirty="0"/>
              <a:t>групи вузлів отримали назву від ділянок, де вони розташовані (потиличні, пахвові, поперекові тощо), чи великих судин, поблизу яких вони розміщені (черевні, яремні, верхні </a:t>
            </a:r>
            <a:r>
              <a:rPr lang="uk-UA" dirty="0" err="1"/>
              <a:t>брижові</a:t>
            </a:r>
            <a:r>
              <a:rPr lang="uk-UA" dirty="0"/>
              <a:t> тощо). </a:t>
            </a:r>
            <a:endParaRPr lang="uk-UA" dirty="0" smtClean="0"/>
          </a:p>
          <a:p>
            <a:r>
              <a:rPr lang="uk-UA" dirty="0" smtClean="0"/>
              <a:t>Групи </a:t>
            </a:r>
            <a:r>
              <a:rPr lang="uk-UA" dirty="0"/>
              <a:t>лімфатичних вузлів, що розташовані поверхнево над </a:t>
            </a:r>
            <a:r>
              <a:rPr lang="uk-UA" dirty="0" err="1"/>
              <a:t>фасціями</a:t>
            </a:r>
            <a:r>
              <a:rPr lang="uk-UA" dirty="0"/>
              <a:t>, називаються </a:t>
            </a:r>
            <a:r>
              <a:rPr lang="uk-UA" i="1" dirty="0"/>
              <a:t>поверхневими лімфатичними вузлами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superficiales</a:t>
            </a:r>
            <a:r>
              <a:rPr lang="uk-UA" i="1" dirty="0"/>
              <a:t>)</a:t>
            </a:r>
            <a:r>
              <a:rPr lang="uk-UA" dirty="0"/>
              <a:t>, а ті вузли, що розміщені глибоко під </a:t>
            </a:r>
            <a:r>
              <a:rPr lang="uk-UA" dirty="0" err="1"/>
              <a:t>фасціями</a:t>
            </a:r>
            <a:r>
              <a:rPr lang="uk-UA" dirty="0"/>
              <a:t>, називаються </a:t>
            </a:r>
            <a:r>
              <a:rPr lang="uk-UA" i="1" dirty="0"/>
              <a:t>глибокими лімфатичними вузлами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profundi</a:t>
            </a:r>
            <a:r>
              <a:rPr lang="uk-UA" i="1" dirty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Лімфатичні судини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і </a:t>
            </a:r>
            <a:r>
              <a:rPr lang="uk-UA" b="1" i="1" dirty="0"/>
              <a:t>лімфатичні вузли ділянок </a:t>
            </a:r>
            <a:r>
              <a:rPr lang="uk-UA" b="1" i="1" dirty="0" smtClean="0"/>
              <a:t>тіла</a:t>
            </a:r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6004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8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8316"/>
            <a:ext cx="4572000" cy="6740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Ділянкові лімфатичні вузли, до яких притікає лімфа від органів опорно-рухового апарату (підколінні, пахвинні тощо) чи від стінок тіла (міжреброві, надчеревні тощо), називаються </a:t>
            </a:r>
            <a:r>
              <a:rPr lang="uk-UA" i="1" dirty="0"/>
              <a:t>соматичними лімфатичними вузлами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somatici</a:t>
            </a:r>
            <a:r>
              <a:rPr lang="uk-UA" i="1" dirty="0"/>
              <a:t>)</a:t>
            </a:r>
            <a:r>
              <a:rPr lang="uk-UA" dirty="0"/>
              <a:t>, або </a:t>
            </a:r>
            <a:r>
              <a:rPr lang="uk-UA" i="1" dirty="0"/>
              <a:t>пристінковими лімфатичними вузлами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parietalеs</a:t>
            </a:r>
            <a:r>
              <a:rPr lang="uk-UA" i="1" dirty="0"/>
              <a:t>)</a:t>
            </a:r>
            <a:r>
              <a:rPr lang="uk-UA" dirty="0"/>
              <a:t>. </a:t>
            </a:r>
            <a:r>
              <a:rPr lang="uk-UA" dirty="0" smtClean="0"/>
              <a:t>Ті </a:t>
            </a:r>
            <a:r>
              <a:rPr lang="uk-UA" dirty="0"/>
              <a:t>вузли, що є ділянковими тільки для внутрішніх органів (</a:t>
            </a:r>
            <a:r>
              <a:rPr lang="uk-UA" dirty="0" err="1"/>
              <a:t>бронхо-легеневі</a:t>
            </a:r>
            <a:r>
              <a:rPr lang="uk-UA" dirty="0"/>
              <a:t>, шлункові тощо), називаються </a:t>
            </a:r>
            <a:r>
              <a:rPr lang="uk-UA" i="1" dirty="0" err="1"/>
              <a:t>нутрощевими</a:t>
            </a:r>
            <a:r>
              <a:rPr lang="uk-UA" i="1" dirty="0"/>
              <a:t> лімфатичними вузлами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viscerales</a:t>
            </a:r>
            <a:r>
              <a:rPr lang="uk-UA" i="1" dirty="0"/>
              <a:t>).</a:t>
            </a:r>
            <a:r>
              <a:rPr lang="uk-UA" dirty="0"/>
              <a:t> Вузли, що приймають лімфу як від внутрішніх органів, так і від м’язів, </a:t>
            </a:r>
            <a:r>
              <a:rPr lang="uk-UA" dirty="0" err="1"/>
              <a:t>фасцій</a:t>
            </a:r>
            <a:r>
              <a:rPr lang="uk-UA" dirty="0"/>
              <a:t>, суглобів, шкіри (наприклад, глибокі бічні шийні лімфатичні вузли), називаються </a:t>
            </a:r>
            <a:r>
              <a:rPr lang="uk-UA" i="1" dirty="0"/>
              <a:t>мішаними лімфатичними вузлами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mixti</a:t>
            </a:r>
            <a:r>
              <a:rPr lang="uk-UA" i="1" dirty="0"/>
              <a:t>). </a:t>
            </a:r>
            <a:r>
              <a:rPr lang="uk-UA" dirty="0"/>
              <a:t>Соматичні лімфатичні вузли розміщені переважно у згинальних ділянках поверхонь тіла групами. </a:t>
            </a:r>
            <a:endParaRPr lang="uk-UA" dirty="0" smtClean="0"/>
          </a:p>
          <a:p>
            <a:r>
              <a:rPr lang="uk-UA" dirty="0" smtClean="0"/>
              <a:t>Кількість вузлів в групах дуже різна, наприклад</a:t>
            </a:r>
            <a:r>
              <a:rPr lang="uk-UA" dirty="0"/>
              <a:t>, у дорослої людини пахвинних лімфатичних вузлів налічується 4-20, пахвових – 12-45, а </a:t>
            </a:r>
            <a:r>
              <a:rPr lang="uk-UA" dirty="0" err="1"/>
              <a:t>нутрощевих</a:t>
            </a:r>
            <a:r>
              <a:rPr lang="uk-UA" dirty="0"/>
              <a:t> </a:t>
            </a:r>
            <a:r>
              <a:rPr lang="uk-UA" dirty="0" err="1"/>
              <a:t>брижових</a:t>
            </a:r>
            <a:r>
              <a:rPr lang="uk-UA" dirty="0"/>
              <a:t> – 66-410.</a:t>
            </a: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/>
          <a:stretch/>
        </p:blipFill>
        <p:spPr bwMode="auto">
          <a:xfrm>
            <a:off x="4572000" y="1"/>
            <a:ext cx="4556558" cy="68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2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и по запросу &quot;группы лимфатических узл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71" y="0"/>
            <a:ext cx="3504746" cy="40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21" y="0"/>
            <a:ext cx="5635999" cy="6740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Лімфатичні вузли неоднаково розміщені стосовно лімфи, що притікає до них. До одних лімфатичних вузлів лімфа надходить по </a:t>
            </a:r>
            <a:r>
              <a:rPr lang="uk-UA" dirty="0" err="1"/>
              <a:t>приносних</a:t>
            </a:r>
            <a:r>
              <a:rPr lang="uk-UA" dirty="0"/>
              <a:t> лімфатичних судинах безпосередньо від органів і тканин, тому їх називають </a:t>
            </a:r>
            <a:r>
              <a:rPr lang="uk-UA" u="sng" dirty="0"/>
              <a:t>вузлами першого етапу</a:t>
            </a:r>
            <a:r>
              <a:rPr lang="uk-UA" dirty="0"/>
              <a:t>. До інших лімфатичних вузлів, що є </a:t>
            </a:r>
            <a:r>
              <a:rPr lang="uk-UA" u="sng" dirty="0"/>
              <a:t>вузлами другого етапу</a:t>
            </a:r>
            <a:r>
              <a:rPr lang="uk-UA" dirty="0"/>
              <a:t>, лімфа притікає від органів і тканин, пройшовши через попередні вузли першого етапу. До </a:t>
            </a:r>
            <a:r>
              <a:rPr lang="uk-UA" u="sng" dirty="0"/>
              <a:t>вузлів третього етапу</a:t>
            </a:r>
            <a:r>
              <a:rPr lang="uk-UA" dirty="0"/>
              <a:t> лімфа надходить по </a:t>
            </a:r>
            <a:r>
              <a:rPr lang="uk-UA" dirty="0" err="1"/>
              <a:t>приносних</a:t>
            </a:r>
            <a:r>
              <a:rPr lang="uk-UA" dirty="0"/>
              <a:t> лімфатичних судинах, що пройшла через лімфатичні вузли першого і другого етапів. Якщо лімфа проходить через більшу кількість лімфатичних вузлів, то серед них виділяють вузли четвертого, п’ятого і наступних етапів, тобто лімфа проходить через своєрідний каскад лімфатичних вузлів. Наприклад, від шлунка лімфа проходить через 6-8 лімфатичних вузлів, а від нижньої кінцівки – через 8-10 вузлів. Виносні лімфатичні судини від лімфатичних вузлів останнього етапу впадають в крупні лімфатичні судини або прямо в лімфатичні стовбури, а з них через відповідні лімфатичні протоки лімфа відтікає у систему верхньої порожнистої вени. Тільки стравохід є винятком, від середньої його частини лімфатичні судини впадають безпосередньо в грудну протоку, що лежить поруч, минаючи лімфатичні вузли. </a:t>
            </a:r>
            <a:endParaRPr lang="ru-RU" dirty="0"/>
          </a:p>
        </p:txBody>
      </p:sp>
      <p:pic>
        <p:nvPicPr>
          <p:cNvPr id="13314" name="Picture 2" descr="Картинки по запросу &quot;каскады лимфатических узл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491297" cy="35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73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Лімфатичні судини і ділянкові лімфатичні вузли голови та шиї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688" y="1916832"/>
            <a:ext cx="5140826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1. Потиличні </a:t>
            </a:r>
            <a:r>
              <a:rPr lang="uk-UA" sz="2400" b="1" i="1" dirty="0"/>
              <a:t>лімфатичні вузли (</a:t>
            </a:r>
            <a:r>
              <a:rPr lang="uk-UA" sz="2400" b="1" i="1" dirty="0" err="1"/>
              <a:t>nodi</a:t>
            </a:r>
            <a:r>
              <a:rPr lang="uk-UA" sz="2400" b="1" i="1" dirty="0"/>
              <a:t> </a:t>
            </a:r>
            <a:r>
              <a:rPr lang="uk-UA" sz="2400" b="1" i="1" dirty="0" err="1"/>
              <a:t>lymphatici</a:t>
            </a:r>
            <a:r>
              <a:rPr lang="uk-UA" sz="2400" b="1" i="1" dirty="0"/>
              <a:t> </a:t>
            </a:r>
            <a:r>
              <a:rPr lang="uk-UA" sz="2400" b="1" i="1" dirty="0" err="1"/>
              <a:t>occipitalеs</a:t>
            </a:r>
            <a:r>
              <a:rPr lang="uk-UA" sz="2400" b="1" i="1" dirty="0"/>
              <a:t>)</a:t>
            </a:r>
            <a:r>
              <a:rPr lang="uk-UA" sz="2400" dirty="0"/>
              <a:t> у кількості 1-6 містяться на поверхневому листку шийної фасції, позаду соскоподібного відростка, а також під фасцією поверх ремінного м’яза голови і під ним. </a:t>
            </a:r>
            <a:endParaRPr lang="uk-UA" sz="2400" dirty="0" smtClean="0"/>
          </a:p>
          <a:p>
            <a:r>
              <a:rPr lang="uk-UA" sz="2400" dirty="0" smtClean="0"/>
              <a:t>Потиличні </a:t>
            </a:r>
            <a:r>
              <a:rPr lang="uk-UA" sz="2400" dirty="0"/>
              <a:t>вузли приймають </a:t>
            </a:r>
            <a:r>
              <a:rPr lang="uk-UA" sz="2400" dirty="0" err="1"/>
              <a:t>приносні</a:t>
            </a:r>
            <a:r>
              <a:rPr lang="uk-UA" sz="2400" dirty="0"/>
              <a:t> лімфатичні судини від шкіри і глибоких тканин потиличної та скроневої ділянок голови. Їх виносні лімфатичні судини прямують до бічних глибоких вузлів шиї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1971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u="sng" dirty="0">
                <a:solidFill>
                  <a:prstClr val="black"/>
                </a:solidFill>
              </a:rPr>
              <a:t>Лімфатичні вузли голови (</a:t>
            </a:r>
            <a:r>
              <a:rPr lang="uk-UA" sz="2000" b="1" i="1" u="sng" dirty="0" err="1">
                <a:solidFill>
                  <a:prstClr val="black"/>
                </a:solidFill>
              </a:rPr>
              <a:t>nodi</a:t>
            </a:r>
            <a:r>
              <a:rPr lang="uk-UA" sz="2000" b="1" i="1" u="sng" dirty="0">
                <a:solidFill>
                  <a:prstClr val="black"/>
                </a:solidFill>
              </a:rPr>
              <a:t> </a:t>
            </a:r>
            <a:r>
              <a:rPr lang="uk-UA" sz="2000" b="1" i="1" u="sng" dirty="0" err="1">
                <a:solidFill>
                  <a:prstClr val="black"/>
                </a:solidFill>
              </a:rPr>
              <a:t>lymphatici</a:t>
            </a:r>
            <a:r>
              <a:rPr lang="uk-UA" sz="2000" b="1" i="1" u="sng" dirty="0">
                <a:solidFill>
                  <a:prstClr val="black"/>
                </a:solidFill>
              </a:rPr>
              <a:t> </a:t>
            </a:r>
            <a:r>
              <a:rPr lang="uk-UA" sz="2000" b="1" i="1" u="sng" dirty="0" err="1">
                <a:solidFill>
                  <a:prstClr val="black"/>
                </a:solidFill>
              </a:rPr>
              <a:t>capitis</a:t>
            </a:r>
            <a:r>
              <a:rPr lang="uk-UA" sz="2000" b="1" i="1" u="sng" dirty="0">
                <a:solidFill>
                  <a:prstClr val="black"/>
                </a:solidFill>
              </a:rPr>
              <a:t>)</a:t>
            </a:r>
            <a:r>
              <a:rPr lang="uk-UA" sz="2000" i="1" u="sng" dirty="0">
                <a:solidFill>
                  <a:prstClr val="black"/>
                </a:solidFill>
              </a:rPr>
              <a:t> утворюють групи: </a:t>
            </a:r>
            <a:endParaRPr lang="ru-RU" sz="2000" i="1" u="sng" dirty="0">
              <a:solidFill>
                <a:prstClr val="black"/>
              </a:solidFill>
            </a:endParaRPr>
          </a:p>
        </p:txBody>
      </p:sp>
      <p:pic>
        <p:nvPicPr>
          <p:cNvPr id="7" name="Picture 2" descr="ÐÐ°ÑÑÐ¸Ð½ÐºÐ¸ Ð¿Ð¾ Ð·Ð°Ð¿ÑÐ¾ÑÑ Ð»Ð¸Ð¼ÑÐ°ÑÐ¸ÑÐµÑÐºÐ¸Ðµ ÑÐ·Ð»Ñ Ð¼Ð°Ð»Ð¾Ð³Ð¾ ÑÐ°Ð·Ð°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7" t="14726" b="7821"/>
          <a:stretch/>
        </p:blipFill>
        <p:spPr bwMode="auto">
          <a:xfrm>
            <a:off x="5364089" y="2120666"/>
            <a:ext cx="3779911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16" y="1628800"/>
            <a:ext cx="5171273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smtClean="0"/>
              <a:t>Під </a:t>
            </a:r>
            <a:r>
              <a:rPr lang="uk-UA" sz="2000" dirty="0"/>
              <a:t>капсулою залози та в її товщі між часточками містяться 4-10 </a:t>
            </a:r>
            <a:r>
              <a:rPr lang="uk-UA" sz="2000" i="1" u="sng" dirty="0"/>
              <a:t>глибоких привушних лімфатичних вузлів (</a:t>
            </a:r>
            <a:r>
              <a:rPr lang="uk-UA" sz="2000" i="1" u="sng" dirty="0" err="1"/>
              <a:t>nodi</a:t>
            </a:r>
            <a:r>
              <a:rPr lang="uk-UA" sz="2000" i="1" u="sng" dirty="0"/>
              <a:t> </a:t>
            </a:r>
            <a:r>
              <a:rPr lang="uk-UA" sz="2000" i="1" u="sng" dirty="0" err="1"/>
              <a:t>lymphatici</a:t>
            </a:r>
            <a:r>
              <a:rPr lang="uk-UA" sz="2000" i="1" u="sng" dirty="0"/>
              <a:t> </a:t>
            </a:r>
            <a:r>
              <a:rPr lang="uk-UA" sz="2000" i="1" u="sng" dirty="0" err="1"/>
              <a:t>parotidei</a:t>
            </a:r>
            <a:r>
              <a:rPr lang="uk-UA" sz="2000" i="1" u="sng" dirty="0"/>
              <a:t> </a:t>
            </a:r>
            <a:r>
              <a:rPr lang="uk-UA" sz="2000" i="1" u="sng" dirty="0" err="1"/>
              <a:t>profundi</a:t>
            </a:r>
            <a:r>
              <a:rPr lang="uk-UA" sz="2000" i="1" u="sng" dirty="0"/>
              <a:t>)</a:t>
            </a:r>
            <a:r>
              <a:rPr lang="uk-UA" sz="2000" dirty="0"/>
              <a:t>, до складу яких входять </a:t>
            </a:r>
            <a:r>
              <a:rPr lang="uk-UA" sz="2000" i="1" dirty="0" err="1"/>
              <a:t>передвушні</a:t>
            </a:r>
            <a:r>
              <a:rPr lang="uk-UA" sz="2000" i="1" dirty="0"/>
              <a:t> вузли (</a:t>
            </a:r>
            <a:r>
              <a:rPr lang="uk-UA" sz="2000" i="1" dirty="0" err="1"/>
              <a:t>nodi</a:t>
            </a:r>
            <a:r>
              <a:rPr lang="uk-UA" sz="2000" i="1" dirty="0"/>
              <a:t> </a:t>
            </a:r>
            <a:r>
              <a:rPr lang="uk-UA" sz="2000" i="1" dirty="0" err="1"/>
              <a:t>preauriculares</a:t>
            </a:r>
            <a:r>
              <a:rPr lang="uk-UA" sz="2000" i="1" dirty="0"/>
              <a:t>), </a:t>
            </a:r>
            <a:r>
              <a:rPr lang="uk-UA" sz="2000" i="1" dirty="0" err="1"/>
              <a:t>підвушні</a:t>
            </a:r>
            <a:r>
              <a:rPr lang="uk-UA" sz="2000" i="1" dirty="0"/>
              <a:t> вузли (</a:t>
            </a:r>
            <a:r>
              <a:rPr lang="uk-UA" sz="2000" i="1" dirty="0" err="1"/>
              <a:t>nodi</a:t>
            </a:r>
            <a:r>
              <a:rPr lang="uk-UA" sz="2000" i="1" dirty="0"/>
              <a:t> </a:t>
            </a:r>
            <a:r>
              <a:rPr lang="uk-UA" sz="2000" i="1" dirty="0" err="1"/>
              <a:t>infraauriculares</a:t>
            </a:r>
            <a:r>
              <a:rPr lang="uk-UA" sz="2000" i="1" dirty="0"/>
              <a:t>), </a:t>
            </a:r>
            <a:r>
              <a:rPr lang="uk-UA" sz="2000" i="1" dirty="0" err="1"/>
              <a:t>внутрішньозалозові</a:t>
            </a:r>
            <a:r>
              <a:rPr lang="uk-UA" sz="2000" i="1" dirty="0"/>
              <a:t> вузли (</a:t>
            </a:r>
            <a:r>
              <a:rPr lang="uk-UA" sz="2000" i="1" dirty="0" err="1"/>
              <a:t>nodi</a:t>
            </a:r>
            <a:r>
              <a:rPr lang="uk-UA" sz="2000" i="1" dirty="0"/>
              <a:t> </a:t>
            </a:r>
            <a:r>
              <a:rPr lang="uk-UA" sz="2000" i="1" dirty="0" err="1"/>
              <a:t>intraglandulares</a:t>
            </a:r>
            <a:r>
              <a:rPr lang="uk-UA" sz="2000" i="1" dirty="0"/>
              <a:t>)</a:t>
            </a:r>
            <a:r>
              <a:rPr lang="uk-UA" sz="2000" dirty="0"/>
              <a:t>. Ця група вузлів приймає </a:t>
            </a:r>
            <a:r>
              <a:rPr lang="uk-UA" sz="2000" dirty="0" err="1"/>
              <a:t>приносні</a:t>
            </a:r>
            <a:r>
              <a:rPr lang="uk-UA" sz="2000" dirty="0"/>
              <a:t> лімфатичні судини від привушної слинної залози, шкіри і органів лобової і тім’яної ділянок голови, повік, носа, щоки, верхньої губи, вушної раковини, стінок зовнішнього слухового ходу і слухової труби. Виносні лімфатичні судини цієї групи лімфатичних вузлів прямують до поверхневих і глибоких бічних шийних лімфатичних вузлів.</a:t>
            </a:r>
            <a:endParaRPr lang="ru-RU" sz="2000" dirty="0"/>
          </a:p>
        </p:txBody>
      </p:sp>
      <p:pic>
        <p:nvPicPr>
          <p:cNvPr id="4" name="Picture 2" descr="ÐÐ°ÑÑÐ¸Ð½ÐºÐ¸ Ð¿Ð¾ Ð·Ð°Ð¿ÑÐ¾ÑÑ Ð»Ð¸Ð¼ÑÐ°ÑÐ¸ÑÐµÑÐºÐ¸Ðµ ÑÐ·Ð»Ñ Ð¼Ð°Ð»Ð¾Ð³Ð¾ ÑÐ°Ð·Ð°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7" t="14726" b="7821"/>
          <a:stretch/>
        </p:blipFill>
        <p:spPr bwMode="auto">
          <a:xfrm>
            <a:off x="5367001" y="1976938"/>
            <a:ext cx="3779911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16" y="229454"/>
            <a:ext cx="8699664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prstClr val="black"/>
                </a:solidFill>
              </a:rPr>
              <a:t>2. Привушні лімфатичні вузли (</a:t>
            </a:r>
            <a:r>
              <a:rPr lang="uk-UA" sz="2000" b="1" i="1" dirty="0" err="1">
                <a:solidFill>
                  <a:prstClr val="black"/>
                </a:solidFill>
              </a:rPr>
              <a:t>nodi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lymphatici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parotidei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dirty="0">
                <a:solidFill>
                  <a:prstClr val="black"/>
                </a:solidFill>
              </a:rPr>
              <a:t> містяться в ділянці однойменної слинної залози і діляться на поверхневі і глибокі вузли</a:t>
            </a:r>
            <a:r>
              <a:rPr lang="uk-UA" sz="2000" dirty="0" smtClean="0">
                <a:solidFill>
                  <a:prstClr val="black"/>
                </a:solidFill>
              </a:rPr>
              <a:t>.</a:t>
            </a:r>
            <a:r>
              <a:rPr lang="uk-UA" sz="2000" i="1" u="sng" dirty="0">
                <a:solidFill>
                  <a:prstClr val="black"/>
                </a:solidFill>
              </a:rPr>
              <a:t> Поверхневі привушні лімфатичні вузли (</a:t>
            </a:r>
            <a:r>
              <a:rPr lang="uk-UA" sz="2000" i="1" u="sng" dirty="0" err="1">
                <a:solidFill>
                  <a:prstClr val="black"/>
                </a:solidFill>
              </a:rPr>
              <a:t>nodi</a:t>
            </a:r>
            <a:r>
              <a:rPr lang="uk-UA" sz="2000" i="1" u="sng" dirty="0">
                <a:solidFill>
                  <a:prstClr val="black"/>
                </a:solidFill>
              </a:rPr>
              <a:t> </a:t>
            </a:r>
            <a:r>
              <a:rPr lang="uk-UA" sz="2000" i="1" u="sng" dirty="0" err="1">
                <a:solidFill>
                  <a:prstClr val="black"/>
                </a:solidFill>
              </a:rPr>
              <a:t>lymphatici</a:t>
            </a:r>
            <a:r>
              <a:rPr lang="uk-UA" sz="2000" i="1" u="sng" dirty="0">
                <a:solidFill>
                  <a:prstClr val="black"/>
                </a:solidFill>
              </a:rPr>
              <a:t> </a:t>
            </a:r>
            <a:r>
              <a:rPr lang="uk-UA" sz="2000" i="1" u="sng" dirty="0" err="1">
                <a:solidFill>
                  <a:prstClr val="black"/>
                </a:solidFill>
              </a:rPr>
              <a:t>parotidei</a:t>
            </a:r>
            <a:r>
              <a:rPr lang="uk-UA" sz="2000" i="1" u="sng" dirty="0">
                <a:solidFill>
                  <a:prstClr val="black"/>
                </a:solidFill>
              </a:rPr>
              <a:t> </a:t>
            </a:r>
            <a:r>
              <a:rPr lang="uk-UA" sz="2000" i="1" u="sng" dirty="0" err="1">
                <a:solidFill>
                  <a:prstClr val="black"/>
                </a:solidFill>
              </a:rPr>
              <a:t>superficiales</a:t>
            </a:r>
            <a:r>
              <a:rPr lang="uk-UA" sz="2000" i="1" u="sng" dirty="0">
                <a:solidFill>
                  <a:prstClr val="black"/>
                </a:solidFill>
              </a:rPr>
              <a:t>)</a:t>
            </a:r>
            <a:r>
              <a:rPr lang="uk-UA" sz="2000" dirty="0">
                <a:solidFill>
                  <a:prstClr val="black"/>
                </a:solidFill>
              </a:rPr>
              <a:t> (1-4), розташовані ззовні від привушної слинної залози.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5" y="116632"/>
            <a:ext cx="756083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 smtClean="0">
                <a:solidFill>
                  <a:prstClr val="black"/>
                </a:solidFill>
              </a:rPr>
              <a:t>3. Соскоподібні </a:t>
            </a:r>
            <a:r>
              <a:rPr lang="uk-UA" b="1" i="1" dirty="0">
                <a:solidFill>
                  <a:prstClr val="black"/>
                </a:solidFill>
              </a:rPr>
              <a:t>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mastoidei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яких є 1-4, лежать підшкірно позаду вушної раковини на соскоподібному відростку скроневої кістки біля місця кріплення груднино-ключично-соскоподібного м’яза і приймають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від вушної раковини, шкіри та інших тканин тім’яної і скроневої ділянок голови. Їх виносні судини прямують до привушних, поверхневих і бічних глибоких шийних вузлів.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 descr="ÐÐ°ÑÑÐ¸Ð½ÐºÐ¸ Ð¿Ð¾ Ð·Ð°Ð¿ÑÐ¾ÑÑ Ð»Ð¸Ð¼ÑÐ°ÑÐ¸ÑÐµÑÐºÐ¸Ðµ ÑÐ·Ð»Ñ Ð¼Ð°Ð»Ð¾Ð³Ð¾ ÑÐ°Ð·Ð°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7" t="14726" b="7821"/>
          <a:stretch/>
        </p:blipFill>
        <p:spPr bwMode="auto">
          <a:xfrm>
            <a:off x="5652119" y="1976938"/>
            <a:ext cx="3491880" cy="42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976938"/>
            <a:ext cx="5544615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 smtClean="0"/>
              <a:t>4. </a:t>
            </a:r>
            <a:r>
              <a:rPr lang="uk-UA" b="1" i="1" dirty="0" err="1" smtClean="0"/>
              <a:t>Піднижньощелепні</a:t>
            </a:r>
            <a:r>
              <a:rPr lang="uk-UA" b="1" i="1" dirty="0" smtClean="0"/>
              <a:t> </a:t>
            </a:r>
            <a:r>
              <a:rPr lang="uk-UA" b="1" i="1" dirty="0"/>
              <a:t>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submandibulares</a:t>
            </a:r>
            <a:r>
              <a:rPr lang="uk-UA" b="1" i="1" dirty="0"/>
              <a:t>)</a:t>
            </a:r>
            <a:r>
              <a:rPr lang="uk-UA" dirty="0"/>
              <a:t> (6-8), розташовані в підшкірній клітковині в ділянці під-нижньощелепного трикутника попереду і позаду від </a:t>
            </a:r>
            <a:r>
              <a:rPr lang="uk-UA" dirty="0" err="1"/>
              <a:t>піднижньощелепної</a:t>
            </a:r>
            <a:r>
              <a:rPr lang="uk-UA" dirty="0"/>
              <a:t> слинної залози. Вони приймають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верхньої і нижньої губ, носа, щік, язика, піднебіння, піднебінних мигдаликів, під’язикової і </a:t>
            </a:r>
            <a:r>
              <a:rPr lang="uk-UA" dirty="0" err="1"/>
              <a:t>піднижньощелепної</a:t>
            </a:r>
            <a:r>
              <a:rPr lang="uk-UA" dirty="0"/>
              <a:t> слинних залоз. Їх виносні лімфатичні судини прямують до бічних глибоких шийних лімфатичних вузлів.</a:t>
            </a:r>
            <a:endParaRPr lang="ru-RU" dirty="0"/>
          </a:p>
          <a:p>
            <a:r>
              <a:rPr lang="uk-UA" b="1" i="1" dirty="0" smtClean="0"/>
              <a:t>5. </a:t>
            </a:r>
            <a:r>
              <a:rPr lang="uk-UA" b="1" i="1" dirty="0" err="1" smtClean="0"/>
              <a:t>Підпідборідні</a:t>
            </a:r>
            <a:r>
              <a:rPr lang="uk-UA" b="1" i="1" dirty="0" smtClean="0"/>
              <a:t> </a:t>
            </a:r>
            <a:r>
              <a:rPr lang="uk-UA" b="1" i="1" dirty="0"/>
              <a:t>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submentales</a:t>
            </a:r>
            <a:r>
              <a:rPr lang="uk-UA" b="1" i="1" dirty="0"/>
              <a:t>) </a:t>
            </a:r>
            <a:r>
              <a:rPr lang="uk-UA" dirty="0"/>
              <a:t>(1-8) містяться в підшкірній клітковині однойменної ділянки на нижній поверхні підборідно-під’язикового м’яза. Ці вузли приймають </a:t>
            </a:r>
            <a:r>
              <a:rPr lang="uk-UA" dirty="0" err="1"/>
              <a:t>приносні</a:t>
            </a:r>
            <a:r>
              <a:rPr lang="uk-UA" dirty="0"/>
              <a:t> судини від шкіри та інших тканин підборіддя і нижньої губи. Виносні лімфатичні судини прямують до бічних поверхневих і глибоких шийних вузлів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9" name="Picture 2" descr="http://vmede.org/sait/content/Anatomija_bili4_t2/8_files/mb4_0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9" y="1976938"/>
            <a:ext cx="5524610" cy="26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»Ð¸Ð¼ÑÐ°ÑÐ¸ÑÐµÑÐºÐ¸Ðµ ÑÐ·Ð»Ñ Ð½Ð¸Ð¶Ð½ÐµÐ¹ ÐºÐ¾Ð½ÐµÑÐ½Ð¾ÑÑÐ¸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t="34721" r="52123" b="16682"/>
          <a:stretch/>
        </p:blipFill>
        <p:spPr bwMode="auto">
          <a:xfrm>
            <a:off x="4802736" y="476672"/>
            <a:ext cx="4341264" cy="33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60737"/>
            <a:ext cx="4623224" cy="6463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 smtClean="0"/>
              <a:t>6. Лицеві </a:t>
            </a:r>
            <a:r>
              <a:rPr lang="uk-UA" b="1" i="1" dirty="0"/>
              <a:t>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faciales</a:t>
            </a:r>
            <a:r>
              <a:rPr lang="uk-UA" b="1" i="1" dirty="0"/>
              <a:t>)</a:t>
            </a:r>
            <a:r>
              <a:rPr lang="uk-UA" dirty="0"/>
              <a:t>, яких є 4-9, розміщені в підшкірній клітковині лиця. </a:t>
            </a:r>
            <a:endParaRPr lang="uk-UA" dirty="0" smtClean="0"/>
          </a:p>
          <a:p>
            <a:r>
              <a:rPr lang="uk-UA" u="sng" dirty="0" smtClean="0"/>
              <a:t>Серед </a:t>
            </a:r>
            <a:r>
              <a:rPr lang="uk-UA" u="sng" dirty="0"/>
              <a:t>них виділяють чотири крупніші вузли: </a:t>
            </a:r>
            <a:endParaRPr lang="uk-UA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щічний </a:t>
            </a:r>
            <a:r>
              <a:rPr lang="uk-UA" i="1" dirty="0"/>
              <a:t>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buccinatorius</a:t>
            </a:r>
            <a:r>
              <a:rPr lang="uk-UA" i="1" dirty="0"/>
              <a:t>)</a:t>
            </a:r>
            <a:r>
              <a:rPr lang="uk-UA" dirty="0"/>
              <a:t>, міститься в однойменній ділянці;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носо-губний </a:t>
            </a:r>
            <a:r>
              <a:rPr lang="uk-UA" i="1" dirty="0"/>
              <a:t>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nasolabialis</a:t>
            </a:r>
            <a:r>
              <a:rPr lang="uk-UA" i="1" dirty="0"/>
              <a:t>),</a:t>
            </a:r>
            <a:r>
              <a:rPr lang="uk-UA" dirty="0"/>
              <a:t> розташований в ділянці однойменної борозни;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великий </a:t>
            </a:r>
            <a:r>
              <a:rPr lang="uk-UA" i="1" dirty="0"/>
              <a:t>кутній 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mоlaris</a:t>
            </a:r>
            <a:r>
              <a:rPr lang="uk-UA" i="1" dirty="0"/>
              <a:t>)</a:t>
            </a:r>
            <a:r>
              <a:rPr lang="uk-UA" dirty="0"/>
              <a:t> залягає в ділянці кута нижньої щелепи;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нижньощелепний </a:t>
            </a:r>
            <a:r>
              <a:rPr lang="uk-UA" i="1" dirty="0"/>
              <a:t>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mandibularis</a:t>
            </a:r>
            <a:r>
              <a:rPr lang="uk-UA" i="1" dirty="0"/>
              <a:t>)</a:t>
            </a:r>
            <a:r>
              <a:rPr lang="uk-UA" dirty="0"/>
              <a:t>, яких може бути і до трьох, розміщений на зовнішній поверхні тіла нижньої щелепи біля лицевих судин. </a:t>
            </a:r>
            <a:endParaRPr lang="uk-UA" dirty="0" smtClean="0"/>
          </a:p>
          <a:p>
            <a:r>
              <a:rPr lang="uk-UA" dirty="0" smtClean="0"/>
              <a:t>Лицеві </a:t>
            </a:r>
            <a:r>
              <a:rPr lang="uk-UA" dirty="0"/>
              <a:t>лімфатичні вузли приймають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шкіри та інших тканин лиця, зокрема від повік, носа, щоки, верхньої губи. Виносні лімфатичні судини від лицевих лімфатичних вузлів впадають у </a:t>
            </a:r>
            <a:r>
              <a:rPr lang="uk-UA" dirty="0" err="1"/>
              <a:t>піднижньощелепні</a:t>
            </a:r>
            <a:r>
              <a:rPr lang="uk-UA" dirty="0"/>
              <a:t> лімфатичні вузли, а також у бічні поверхневі </a:t>
            </a:r>
            <a:r>
              <a:rPr lang="uk-UA" dirty="0" smtClean="0"/>
              <a:t>та </a:t>
            </a:r>
            <a:r>
              <a:rPr lang="uk-UA" dirty="0"/>
              <a:t>глибокі шийні лімфатичні вузли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1140" y="4005064"/>
            <a:ext cx="410445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 smtClean="0">
                <a:solidFill>
                  <a:prstClr val="black"/>
                </a:solidFill>
              </a:rPr>
              <a:t>7. Язикові </a:t>
            </a:r>
            <a:r>
              <a:rPr lang="uk-UA" b="1" i="1" dirty="0">
                <a:solidFill>
                  <a:prstClr val="black"/>
                </a:solidFill>
              </a:rPr>
              <a:t>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linguales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(1-3), розміщені в клітковині з боків від кореня язика. Ці вузли приймають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від язика та прилеглих м’яких тканин. Їх виносні лімфатичні судини прямують до глибоких шийних вузлів.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061" y="1907378"/>
            <a:ext cx="8366112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2400" b="1" i="1" u="sng" dirty="0" smtClean="0"/>
              <a:t>Передні </a:t>
            </a:r>
            <a:r>
              <a:rPr lang="uk-UA" sz="2400" b="1" i="1" u="sng" dirty="0"/>
              <a:t>шийні лімфатичні вузли (</a:t>
            </a:r>
            <a:r>
              <a:rPr lang="uk-UA" sz="2400" b="1" i="1" u="sng" dirty="0" err="1"/>
              <a:t>nodi</a:t>
            </a:r>
            <a:r>
              <a:rPr lang="uk-UA" sz="2400" b="1" i="1" u="sng" dirty="0"/>
              <a:t> </a:t>
            </a:r>
            <a:r>
              <a:rPr lang="uk-UA" sz="2400" b="1" i="1" u="sng" dirty="0" err="1"/>
              <a:t>lymphatici</a:t>
            </a:r>
            <a:r>
              <a:rPr lang="uk-UA" sz="2400" b="1" i="1" u="sng" dirty="0"/>
              <a:t> </a:t>
            </a:r>
            <a:r>
              <a:rPr lang="uk-UA" sz="2400" b="1" i="1" u="sng" dirty="0" err="1"/>
              <a:t>cervicales</a:t>
            </a:r>
            <a:r>
              <a:rPr lang="uk-UA" sz="2400" b="1" i="1" u="sng" dirty="0"/>
              <a:t> </a:t>
            </a:r>
            <a:r>
              <a:rPr lang="uk-UA" sz="2400" b="1" i="1" u="sng" dirty="0" err="1"/>
              <a:t>anteriores</a:t>
            </a:r>
            <a:r>
              <a:rPr lang="uk-UA" sz="2400" b="1" i="1" u="sng" dirty="0"/>
              <a:t>)</a:t>
            </a:r>
            <a:r>
              <a:rPr lang="uk-UA" sz="2400" dirty="0"/>
              <a:t> складаються з поверхневих та глибоких груп вузлів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4361" y="120589"/>
            <a:ext cx="8163512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uk-UA" sz="2000" b="1" dirty="0">
                <a:solidFill>
                  <a:prstClr val="black"/>
                </a:solidFill>
              </a:rPr>
              <a:t>Лімфатичні вузли шиї (</a:t>
            </a:r>
            <a:r>
              <a:rPr lang="uk-UA" sz="2000" b="1" dirty="0" err="1">
                <a:solidFill>
                  <a:prstClr val="black"/>
                </a:solidFill>
              </a:rPr>
              <a:t>nodi</a:t>
            </a:r>
            <a:r>
              <a:rPr lang="uk-UA" sz="2000" b="1" dirty="0">
                <a:solidFill>
                  <a:prstClr val="black"/>
                </a:solidFill>
              </a:rPr>
              <a:t> </a:t>
            </a:r>
            <a:r>
              <a:rPr lang="uk-UA" sz="2000" b="1" dirty="0" err="1">
                <a:solidFill>
                  <a:prstClr val="black"/>
                </a:solidFill>
              </a:rPr>
              <a:t>lymphatici</a:t>
            </a:r>
            <a:r>
              <a:rPr lang="uk-UA" sz="2000" b="1" dirty="0">
                <a:solidFill>
                  <a:prstClr val="black"/>
                </a:solidFill>
              </a:rPr>
              <a:t> </a:t>
            </a:r>
            <a:r>
              <a:rPr lang="uk-UA" sz="2000" b="1" dirty="0" err="1">
                <a:solidFill>
                  <a:prstClr val="black"/>
                </a:solidFill>
              </a:rPr>
              <a:t>cervicales</a:t>
            </a:r>
            <a:r>
              <a:rPr lang="uk-UA" sz="2000" b="1" dirty="0">
                <a:solidFill>
                  <a:prstClr val="black"/>
                </a:solidFill>
              </a:rPr>
              <a:t>)</a:t>
            </a:r>
            <a:r>
              <a:rPr lang="uk-UA" sz="2000" dirty="0">
                <a:solidFill>
                  <a:prstClr val="black"/>
                </a:solidFill>
              </a:rPr>
              <a:t> поділяють на передні та бічні. Кожна з цих груп вузлів складається з поверхневих лімфатичних шийних вузлів, що розташовані ззовні від поверхневої пластинки шийної фасції, та глибоких лімфатичних шийних вузлів, які розміщені глибше поза нею, переважно вздовж крупних кровоносних судин.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852936"/>
            <a:ext cx="4651228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uk-UA" sz="2000" b="1" i="1" dirty="0">
                <a:solidFill>
                  <a:prstClr val="black"/>
                </a:solidFill>
              </a:rPr>
              <a:t>Передні поверхневі шийні лімфатичні вузли (</a:t>
            </a:r>
            <a:r>
              <a:rPr lang="uk-UA" sz="2000" b="1" i="1" dirty="0" err="1">
                <a:solidFill>
                  <a:prstClr val="black"/>
                </a:solidFill>
              </a:rPr>
              <a:t>nodi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lymphatici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cervicales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anteriores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superficiales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b="1" dirty="0">
                <a:solidFill>
                  <a:prstClr val="black"/>
                </a:solidFill>
              </a:rPr>
              <a:t>,</a:t>
            </a:r>
            <a:r>
              <a:rPr lang="uk-UA" sz="2000" dirty="0">
                <a:solidFill>
                  <a:prstClr val="black"/>
                </a:solidFill>
              </a:rPr>
              <a:t> або </a:t>
            </a:r>
            <a:r>
              <a:rPr lang="uk-UA" sz="2000" b="1" i="1" dirty="0">
                <a:solidFill>
                  <a:prstClr val="black"/>
                </a:solidFill>
              </a:rPr>
              <a:t>передні яремні лімфатичні вузли (</a:t>
            </a:r>
            <a:r>
              <a:rPr lang="uk-UA" sz="2000" b="1" i="1" dirty="0" err="1">
                <a:solidFill>
                  <a:prstClr val="black"/>
                </a:solidFill>
              </a:rPr>
              <a:t>nodi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lymphatici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jugulares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anteriores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dirty="0">
                <a:solidFill>
                  <a:prstClr val="black"/>
                </a:solidFill>
              </a:rPr>
              <a:t> (1-5), розташовані вздовж передньої яремної вени. Вони приймають </a:t>
            </a:r>
            <a:r>
              <a:rPr lang="uk-UA" sz="2000" dirty="0" err="1">
                <a:solidFill>
                  <a:prstClr val="black"/>
                </a:solidFill>
              </a:rPr>
              <a:t>приносні</a:t>
            </a:r>
            <a:r>
              <a:rPr lang="uk-UA" sz="2000" dirty="0">
                <a:solidFill>
                  <a:prstClr val="black"/>
                </a:solidFill>
              </a:rPr>
              <a:t> лімфатичні судини із шкіри і поверхневих м’язів передньої шийної ділянки. Виносні лімфатичні судини цих вузлів прямують до бічних глибоких шийних лімфатичних вузлів.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5362" name="Picture 2" descr="Картинки по запросу &quot;передние лимфатические узлы ше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" r="45875"/>
          <a:stretch/>
        </p:blipFill>
        <p:spPr bwMode="auto">
          <a:xfrm>
            <a:off x="388677" y="2861626"/>
            <a:ext cx="3094231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813922" y="5446777"/>
            <a:ext cx="1230085" cy="914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err="1">
                <a:solidFill>
                  <a:schemeClr val="bg1"/>
                </a:solidFill>
              </a:rPr>
              <a:t>nodi</a:t>
            </a:r>
            <a:r>
              <a:rPr lang="uk-UA" sz="1000" b="1" dirty="0">
                <a:solidFill>
                  <a:schemeClr val="bg1"/>
                </a:solidFill>
              </a:rPr>
              <a:t> </a:t>
            </a:r>
            <a:r>
              <a:rPr lang="uk-UA" sz="1000" b="1" dirty="0" err="1">
                <a:solidFill>
                  <a:schemeClr val="bg1"/>
                </a:solidFill>
              </a:rPr>
              <a:t>lymphatici</a:t>
            </a:r>
            <a:r>
              <a:rPr lang="uk-UA" sz="1000" b="1" dirty="0">
                <a:solidFill>
                  <a:schemeClr val="bg1"/>
                </a:solidFill>
              </a:rPr>
              <a:t> </a:t>
            </a:r>
            <a:r>
              <a:rPr lang="uk-UA" sz="1000" b="1" dirty="0" err="1">
                <a:solidFill>
                  <a:schemeClr val="bg1"/>
                </a:solidFill>
              </a:rPr>
              <a:t>cervicales</a:t>
            </a:r>
            <a:r>
              <a:rPr lang="uk-UA" sz="1000" b="1" dirty="0">
                <a:solidFill>
                  <a:schemeClr val="bg1"/>
                </a:solidFill>
              </a:rPr>
              <a:t> </a:t>
            </a:r>
            <a:r>
              <a:rPr lang="uk-UA" sz="1000" b="1" dirty="0" err="1">
                <a:solidFill>
                  <a:schemeClr val="bg1"/>
                </a:solidFill>
              </a:rPr>
              <a:t>anteriores</a:t>
            </a:r>
            <a:r>
              <a:rPr lang="uk-UA" sz="1000" b="1" dirty="0">
                <a:solidFill>
                  <a:schemeClr val="bg1"/>
                </a:solidFill>
              </a:rPr>
              <a:t> </a:t>
            </a:r>
            <a:r>
              <a:rPr lang="uk-UA" sz="1000" b="1" dirty="0" err="1">
                <a:solidFill>
                  <a:schemeClr val="bg1"/>
                </a:solidFill>
              </a:rPr>
              <a:t>superficiales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http://vmede.org/sait/content/Anatomija_bili4_t2/8_files/mb4_08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95338"/>
            <a:ext cx="5048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64" y="758563"/>
            <a:ext cx="359384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i="1" dirty="0" err="1" smtClean="0"/>
              <a:t>підпід’язикові</a:t>
            </a:r>
            <a:r>
              <a:rPr lang="uk-UA" sz="1600" i="1" dirty="0" smtClean="0"/>
              <a:t>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infrahyoidei</a:t>
            </a:r>
            <a:r>
              <a:rPr lang="uk-UA" sz="1600" i="1" dirty="0"/>
              <a:t>)</a:t>
            </a:r>
            <a:r>
              <a:rPr lang="uk-UA" sz="1600" dirty="0"/>
              <a:t> (1-3) - містяться в бічній ділянці тіла під’язикової кістки; </a:t>
            </a: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i="1" dirty="0" err="1" smtClean="0"/>
              <a:t>передгортанні</a:t>
            </a:r>
            <a:r>
              <a:rPr lang="uk-UA" sz="1600" i="1" dirty="0" smtClean="0"/>
              <a:t>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prelaryngei</a:t>
            </a:r>
            <a:r>
              <a:rPr lang="uk-UA" sz="1600" i="1" dirty="0"/>
              <a:t>)</a:t>
            </a:r>
            <a:r>
              <a:rPr lang="uk-UA" sz="1600" dirty="0"/>
              <a:t> (1-2) - розміщені попереду гортані; </a:t>
            </a: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i="1" dirty="0" smtClean="0"/>
              <a:t>щитоподібні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thyroidei</a:t>
            </a:r>
            <a:r>
              <a:rPr lang="uk-UA" sz="1600" i="1" dirty="0"/>
              <a:t>)</a:t>
            </a:r>
            <a:r>
              <a:rPr lang="uk-UA" sz="1600" dirty="0"/>
              <a:t> (1-2) - містяться ззовні від пластинки щитоподібного хряща; </a:t>
            </a: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i="1" dirty="0" err="1" smtClean="0"/>
              <a:t>передтрахейні</a:t>
            </a:r>
            <a:r>
              <a:rPr lang="uk-UA" sz="1600" i="1" dirty="0" smtClean="0"/>
              <a:t>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pretracheales</a:t>
            </a:r>
            <a:r>
              <a:rPr lang="uk-UA" sz="1600" i="1" dirty="0"/>
              <a:t>) </a:t>
            </a:r>
            <a:r>
              <a:rPr lang="uk-UA" sz="1600" dirty="0"/>
              <a:t>(1-8) - розміщені на </a:t>
            </a:r>
            <a:r>
              <a:rPr lang="uk-UA" sz="1600" dirty="0" err="1"/>
              <a:t>передньобічній</a:t>
            </a:r>
            <a:r>
              <a:rPr lang="uk-UA" sz="1600" dirty="0"/>
              <a:t> поверхні шийної частини трахеї; </a:t>
            </a: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i="1" dirty="0" err="1" smtClean="0"/>
              <a:t>притрахейні</a:t>
            </a:r>
            <a:r>
              <a:rPr lang="uk-UA" sz="1600" i="1" dirty="0" smtClean="0"/>
              <a:t>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paratracheales</a:t>
            </a:r>
            <a:r>
              <a:rPr lang="uk-UA" sz="1600" i="1" dirty="0"/>
              <a:t>)</a:t>
            </a:r>
            <a:r>
              <a:rPr lang="uk-UA" sz="1600" dirty="0"/>
              <a:t> (1-7) - містяться з боків від шийної частини трахеї; </a:t>
            </a: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i="1" dirty="0" smtClean="0"/>
              <a:t>заглоткові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retropharyngei</a:t>
            </a:r>
            <a:r>
              <a:rPr lang="uk-UA" sz="1600" i="1" dirty="0"/>
              <a:t>)</a:t>
            </a:r>
            <a:r>
              <a:rPr lang="uk-UA" sz="1600" dirty="0"/>
              <a:t> (1-3) - розташовані на </a:t>
            </a:r>
            <a:r>
              <a:rPr lang="uk-UA" sz="1600" dirty="0" err="1"/>
              <a:t>передхребтовій</a:t>
            </a:r>
            <a:r>
              <a:rPr lang="uk-UA" sz="1600" dirty="0"/>
              <a:t> пластинці шийної фасції з боків від гортанної частини глотки. </a:t>
            </a:r>
            <a:endParaRPr lang="uk-UA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9406"/>
            <a:ext cx="890879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prstClr val="black"/>
                </a:solidFill>
              </a:rPr>
              <a:t>До </a:t>
            </a:r>
            <a:r>
              <a:rPr lang="uk-UA" sz="1600" b="1" i="1" dirty="0">
                <a:solidFill>
                  <a:prstClr val="black"/>
                </a:solidFill>
              </a:rPr>
              <a:t>передніх глибоких шийних лімфатичних вузлів (</a:t>
            </a:r>
            <a:r>
              <a:rPr lang="uk-UA" sz="1600" b="1" i="1" dirty="0" err="1">
                <a:solidFill>
                  <a:prstClr val="black"/>
                </a:solidFill>
              </a:rPr>
              <a:t>nodi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lymphatici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cervicales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anteriores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profundi</a:t>
            </a:r>
            <a:r>
              <a:rPr lang="uk-UA" sz="1600" b="1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 належать 4-17 вузлів, що лежать позаду </a:t>
            </a:r>
            <a:r>
              <a:rPr lang="uk-UA" sz="1600" dirty="0" err="1" smtClean="0">
                <a:solidFill>
                  <a:prstClr val="black"/>
                </a:solidFill>
              </a:rPr>
              <a:t>передтрахейної</a:t>
            </a:r>
            <a:r>
              <a:rPr lang="uk-UA" sz="1600" dirty="0" smtClean="0">
                <a:solidFill>
                  <a:prstClr val="black"/>
                </a:solidFill>
              </a:rPr>
              <a:t> </a:t>
            </a:r>
            <a:r>
              <a:rPr lang="uk-UA" sz="1600" dirty="0">
                <a:solidFill>
                  <a:prstClr val="black"/>
                </a:solidFill>
              </a:rPr>
              <a:t>пластинки шийної фасції, утворюючи </a:t>
            </a:r>
            <a:r>
              <a:rPr lang="uk-UA" sz="1600" dirty="0" smtClean="0">
                <a:solidFill>
                  <a:prstClr val="black"/>
                </a:solidFill>
              </a:rPr>
              <a:t>групи</a:t>
            </a:r>
            <a:r>
              <a:rPr lang="uk-UA" sz="1600" dirty="0">
                <a:solidFill>
                  <a:prstClr val="black"/>
                </a:solidFill>
              </a:rPr>
              <a:t>: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2040" y="5693416"/>
            <a:ext cx="4680520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prstClr val="black"/>
                </a:solidFill>
              </a:rPr>
              <a:t>У передні глибокі шийні вузли впадають </a:t>
            </a:r>
            <a:r>
              <a:rPr lang="uk-UA" sz="1600" dirty="0" err="1">
                <a:solidFill>
                  <a:prstClr val="black"/>
                </a:solidFill>
              </a:rPr>
              <a:t>приносні</a:t>
            </a:r>
            <a:r>
              <a:rPr lang="uk-UA" sz="1600" dirty="0">
                <a:solidFill>
                  <a:prstClr val="black"/>
                </a:solidFill>
              </a:rPr>
              <a:t> судини від однойменних органів і прилеглих м’яких тканин, а їхні виносні лімфатичні судини прямують до бічних глибоких шийних лімфатичних вузлів.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6386" name="Picture 2" descr="http://vmede.org/sait/content/Anatomija_bili4_t2/8_files/mb4_1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12" y="723309"/>
            <a:ext cx="505777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vmede.org/sait/content/Anatomija_bili4_t2/8_files/mb4_04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302"/>
            <a:ext cx="5328592" cy="24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88640"/>
            <a:ext cx="5919711" cy="2031325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Лімфатична система (</a:t>
            </a:r>
            <a:r>
              <a:rPr lang="uk-UA" b="1" dirty="0" err="1"/>
              <a:t>systema</a:t>
            </a:r>
            <a:r>
              <a:rPr lang="uk-UA" b="1" dirty="0"/>
              <a:t> </a:t>
            </a:r>
            <a:r>
              <a:rPr lang="uk-UA" b="1" dirty="0" err="1"/>
              <a:t>lymphoideum</a:t>
            </a:r>
            <a:r>
              <a:rPr lang="uk-UA" b="1" dirty="0"/>
              <a:t>)</a:t>
            </a:r>
            <a:r>
              <a:rPr lang="uk-UA" dirty="0"/>
              <a:t>, що є частиною єдиної імунної системи, являє собою систему розгалужених в органах і тканинах лімфатичних капілярів, </a:t>
            </a:r>
            <a:r>
              <a:rPr lang="uk-UA" dirty="0" err="1"/>
              <a:t>лімфокапілярних</a:t>
            </a:r>
            <a:r>
              <a:rPr lang="uk-UA" dirty="0"/>
              <a:t> сіток, лімфатичних судин, лімфатичних стовбурів і лімфатичних протоків. На шляхах проходження лімфатичних судин лежать численні лімфатичні вузли, що</a:t>
            </a:r>
            <a:r>
              <a:rPr lang="en-US" dirty="0"/>
              <a:t> </a:t>
            </a:r>
            <a:r>
              <a:rPr lang="uk-UA" dirty="0"/>
              <a:t>є біологічними фільтрами, через які протікає лімфа.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174" y="2348880"/>
            <a:ext cx="5952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Функцією лімфатичної системи</a:t>
            </a:r>
            <a:r>
              <a:rPr lang="uk-UA" dirty="0"/>
              <a:t> є фільтрація міжклітинної рідини, видалення з неї чужорідних речовин у вигляді частинок загиблих клітин та інших тканинних елементів, клітин-мутантів, мікроорганізмів і продуктів їх життєдіяльності, пилових частинок тощо. Макрофаги </a:t>
            </a:r>
            <a:r>
              <a:rPr lang="uk-UA" dirty="0" err="1"/>
              <a:t>фагоцитують</a:t>
            </a:r>
            <a:r>
              <a:rPr lang="uk-UA" dirty="0"/>
              <a:t> антигени, </a:t>
            </a:r>
            <a:r>
              <a:rPr lang="uk-UA" dirty="0" err="1"/>
              <a:t>„переробляють</a:t>
            </a:r>
            <a:r>
              <a:rPr lang="uk-UA" dirty="0"/>
              <a:t>” їх і передають імунну інформацію лімфоцитам. Так запускається процес </a:t>
            </a:r>
            <a:r>
              <a:rPr lang="uk-UA" dirty="0" err="1"/>
              <a:t>антигензалежної</a:t>
            </a:r>
            <a:r>
              <a:rPr lang="uk-UA" dirty="0"/>
              <a:t> проліферації та диференціації </a:t>
            </a:r>
            <a:r>
              <a:rPr lang="uk-UA" dirty="0" err="1"/>
              <a:t>субпопуляцій</a:t>
            </a:r>
            <a:r>
              <a:rPr lang="uk-UA" dirty="0"/>
              <a:t> Т і В-лімфоцитів, формується конкретна імунна відповідь. Отже, лімфатична система виконує захисну функцію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2" t="6510" r="3401" b="2723"/>
          <a:stretch/>
        </p:blipFill>
        <p:spPr bwMode="auto">
          <a:xfrm>
            <a:off x="6156176" y="0"/>
            <a:ext cx="298782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103" y="5589240"/>
            <a:ext cx="8496944" cy="923330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prstClr val="black"/>
                </a:solidFill>
              </a:rPr>
              <a:t>Лімфа (</a:t>
            </a:r>
            <a:r>
              <a:rPr lang="uk-UA" b="1" dirty="0" err="1">
                <a:solidFill>
                  <a:prstClr val="black"/>
                </a:solidFill>
              </a:rPr>
              <a:t>lympha</a:t>
            </a:r>
            <a:r>
              <a:rPr lang="uk-UA" b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- безбарвна прозора рідина, яка подібна за біохімічним складом до плазми крові. Основними елементами лімфи є </a:t>
            </a:r>
            <a:r>
              <a:rPr lang="uk-UA" dirty="0" smtClean="0">
                <a:solidFill>
                  <a:prstClr val="black"/>
                </a:solidFill>
              </a:rPr>
              <a:t>лімфоцити. 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У </a:t>
            </a:r>
            <a:r>
              <a:rPr lang="uk-UA" dirty="0">
                <a:solidFill>
                  <a:prstClr val="black"/>
                </a:solidFill>
              </a:rPr>
              <a:t>лімфатичній системі дорослої людини циркулює приблизно 2 л лімфи.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0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9"/>
          <a:stretch/>
        </p:blipFill>
        <p:spPr bwMode="auto">
          <a:xfrm>
            <a:off x="3830166" y="1831483"/>
            <a:ext cx="5208687" cy="44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3" y="188640"/>
            <a:ext cx="8859341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2400" b="1" i="1" u="sng" dirty="0"/>
              <a:t>Бічні шийні лімфатичні вузли (</a:t>
            </a:r>
            <a:r>
              <a:rPr lang="uk-UA" sz="2400" b="1" i="1" u="sng" dirty="0" err="1"/>
              <a:t>nodi</a:t>
            </a:r>
            <a:r>
              <a:rPr lang="uk-UA" sz="2400" b="1" i="1" u="sng" dirty="0"/>
              <a:t> </a:t>
            </a:r>
            <a:r>
              <a:rPr lang="uk-UA" sz="2400" b="1" i="1" u="sng" dirty="0" err="1"/>
              <a:t>lymphatici</a:t>
            </a:r>
            <a:r>
              <a:rPr lang="uk-UA" sz="2400" b="1" i="1" u="sng" dirty="0"/>
              <a:t> </a:t>
            </a:r>
            <a:r>
              <a:rPr lang="uk-UA" sz="2400" b="1" i="1" u="sng" dirty="0" err="1"/>
              <a:t>cervicales</a:t>
            </a:r>
            <a:r>
              <a:rPr lang="uk-UA" sz="2400" b="1" i="1" u="sng" dirty="0"/>
              <a:t> </a:t>
            </a:r>
            <a:r>
              <a:rPr lang="uk-UA" sz="2400" b="1" i="1" u="sng" dirty="0" err="1"/>
              <a:t>laterales</a:t>
            </a:r>
            <a:r>
              <a:rPr lang="uk-UA" sz="2400" b="1" i="1" u="sng" dirty="0"/>
              <a:t>; </a:t>
            </a:r>
            <a:r>
              <a:rPr lang="uk-UA" sz="2400" b="1" i="1" u="sng" dirty="0" err="1"/>
              <a:t>nodi</a:t>
            </a:r>
            <a:r>
              <a:rPr lang="uk-UA" sz="2400" b="1" i="1" u="sng" dirty="0"/>
              <a:t> </a:t>
            </a:r>
            <a:r>
              <a:rPr lang="uk-UA" sz="2400" b="1" i="1" u="sng" dirty="0" err="1"/>
              <a:t>lymphatici</a:t>
            </a:r>
            <a:r>
              <a:rPr lang="uk-UA" sz="2400" b="1" i="1" u="sng" dirty="0"/>
              <a:t> </a:t>
            </a:r>
            <a:r>
              <a:rPr lang="uk-UA" sz="2400" b="1" i="1" u="sng" dirty="0" err="1"/>
              <a:t>colli</a:t>
            </a:r>
            <a:r>
              <a:rPr lang="uk-UA" sz="2400" b="1" i="1" u="sng" dirty="0"/>
              <a:t> </a:t>
            </a:r>
            <a:r>
              <a:rPr lang="uk-UA" sz="2400" b="1" i="1" u="sng" dirty="0" err="1"/>
              <a:t>laterales</a:t>
            </a:r>
            <a:r>
              <a:rPr lang="uk-UA" sz="2400" b="1" i="1" u="sng" dirty="0"/>
              <a:t>)</a:t>
            </a:r>
            <a:r>
              <a:rPr lang="uk-UA" sz="2400" dirty="0"/>
              <a:t>, яких налічується 11-68, розташовані з боків від органів шиї і вздовж внутрішньої яремної вени. </a:t>
            </a:r>
            <a:endParaRPr lang="uk-UA" sz="2400" dirty="0" smtClean="0"/>
          </a:p>
          <a:p>
            <a:r>
              <a:rPr lang="uk-UA" sz="2400" dirty="0" smtClean="0"/>
              <a:t>Ці </a:t>
            </a:r>
            <a:r>
              <a:rPr lang="uk-UA" sz="2400" dirty="0"/>
              <a:t>вузли поділяють на поверхневі та глибокі бічні шийні вузли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916832"/>
            <a:ext cx="3722663" cy="470898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uk-UA" sz="2000" b="1" i="1" dirty="0">
                <a:solidFill>
                  <a:prstClr val="black"/>
                </a:solidFill>
              </a:rPr>
              <a:t>Бічні поверхневі шийні лімфатичні вузли (</a:t>
            </a:r>
            <a:r>
              <a:rPr lang="uk-UA" sz="2000" b="1" i="1" dirty="0" err="1">
                <a:solidFill>
                  <a:prstClr val="black"/>
                </a:solidFill>
              </a:rPr>
              <a:t>nodi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lymphatici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cervicales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laterales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superficiales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dirty="0">
                <a:solidFill>
                  <a:prstClr val="black"/>
                </a:solidFill>
              </a:rPr>
              <a:t> розташовані вздовж зовнішньої яремної вени (3-9). Уздовж зовнішньої гілки додаткового нерва (ХІ черепний нерв) міститься до 8 лімфатичних вузлів. Вони приймають </a:t>
            </a:r>
            <a:r>
              <a:rPr lang="uk-UA" sz="2000" dirty="0" err="1">
                <a:solidFill>
                  <a:prstClr val="black"/>
                </a:solidFill>
              </a:rPr>
              <a:t>приносні</a:t>
            </a:r>
            <a:r>
              <a:rPr lang="uk-UA" sz="2000" dirty="0">
                <a:solidFill>
                  <a:prstClr val="black"/>
                </a:solidFill>
              </a:rPr>
              <a:t> лімфатичні судини із шкіри та поверхневої пластинки шийної фасції бічної ділянки шиї. Їх виносні судини прямують до бічних глибоких шийних лімфатичних вузлів.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47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827390"/>
            <a:ext cx="4320481" cy="59093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i="1" u="sng" dirty="0" smtClean="0"/>
              <a:t>Бічні </a:t>
            </a:r>
            <a:r>
              <a:rPr lang="uk-UA" i="1" u="sng" dirty="0"/>
              <a:t>верхні глибокі шийні 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cervicales</a:t>
            </a:r>
            <a:r>
              <a:rPr lang="uk-UA" i="1" u="sng" dirty="0"/>
              <a:t> </a:t>
            </a:r>
            <a:r>
              <a:rPr lang="uk-UA" i="1" u="sng" dirty="0" err="1"/>
              <a:t>laterales</a:t>
            </a:r>
            <a:r>
              <a:rPr lang="uk-UA" i="1" u="sng" dirty="0"/>
              <a:t> </a:t>
            </a:r>
            <a:r>
              <a:rPr lang="uk-UA" i="1" u="sng" dirty="0" err="1"/>
              <a:t>profundi</a:t>
            </a:r>
            <a:r>
              <a:rPr lang="uk-UA" i="1" u="sng" dirty="0"/>
              <a:t> </a:t>
            </a:r>
            <a:r>
              <a:rPr lang="uk-UA" i="1" u="sng" dirty="0" err="1"/>
              <a:t>superiores</a:t>
            </a:r>
            <a:r>
              <a:rPr lang="uk-UA" i="1" u="sng" dirty="0"/>
              <a:t>)</a:t>
            </a:r>
            <a:r>
              <a:rPr lang="uk-UA" dirty="0"/>
              <a:t> розташовані вздовж верхнього відділу внутрішньої яремної вени і включають наступні вузли: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err="1" smtClean="0"/>
              <a:t>яремно-двочеревцевий</a:t>
            </a:r>
            <a:r>
              <a:rPr lang="uk-UA" i="1" dirty="0" smtClean="0"/>
              <a:t> </a:t>
            </a:r>
            <a:r>
              <a:rPr lang="uk-UA" i="1" dirty="0"/>
              <a:t>лімфатичний 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lymphaticus</a:t>
            </a:r>
            <a:r>
              <a:rPr lang="uk-UA" i="1" dirty="0"/>
              <a:t> </a:t>
            </a:r>
            <a:r>
              <a:rPr lang="uk-UA" i="1" dirty="0" err="1"/>
              <a:t>jugulodigastricus</a:t>
            </a:r>
            <a:r>
              <a:rPr lang="uk-UA" i="1" dirty="0"/>
              <a:t>)</a:t>
            </a:r>
            <a:r>
              <a:rPr lang="uk-UA" dirty="0"/>
              <a:t> розташований на рівні перехресту заднього черевця </a:t>
            </a:r>
            <a:r>
              <a:rPr lang="uk-UA" dirty="0" err="1"/>
              <a:t>двочеревцевого</a:t>
            </a:r>
            <a:r>
              <a:rPr lang="uk-UA" dirty="0"/>
              <a:t> м’яза з внутрішньою яремною веною. У цей вузол впадають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язика та прилеглих органів і тканин;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smtClean="0"/>
              <a:t>бічний </a:t>
            </a:r>
            <a:r>
              <a:rPr lang="uk-UA" i="1" dirty="0"/>
              <a:t>лімфатичний 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lymphaticus</a:t>
            </a:r>
            <a:r>
              <a:rPr lang="uk-UA" i="1" dirty="0"/>
              <a:t> </a:t>
            </a:r>
            <a:r>
              <a:rPr lang="uk-UA" i="1" dirty="0" err="1"/>
              <a:t>lateralis</a:t>
            </a:r>
            <a:r>
              <a:rPr lang="uk-UA" i="1" dirty="0"/>
              <a:t>) </a:t>
            </a:r>
            <a:r>
              <a:rPr lang="uk-UA" dirty="0"/>
              <a:t>і</a:t>
            </a:r>
            <a:r>
              <a:rPr lang="uk-UA" i="1" dirty="0"/>
              <a:t> </a:t>
            </a:r>
            <a:r>
              <a:rPr lang="uk-UA" i="1" dirty="0" smtClean="0"/>
              <a:t>передній </a:t>
            </a:r>
            <a:r>
              <a:rPr lang="uk-UA" i="1" dirty="0"/>
              <a:t>лімфатичний 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lymphaticus</a:t>
            </a:r>
            <a:r>
              <a:rPr lang="uk-UA" i="1" dirty="0"/>
              <a:t> </a:t>
            </a:r>
            <a:r>
              <a:rPr lang="uk-UA" i="1" dirty="0" err="1"/>
              <a:t>anterior</a:t>
            </a:r>
            <a:r>
              <a:rPr lang="uk-UA" i="1" dirty="0"/>
              <a:t>)</a:t>
            </a:r>
            <a:r>
              <a:rPr lang="uk-UA" dirty="0"/>
              <a:t> лежать в ділянці вічка </a:t>
            </a:r>
            <a:r>
              <a:rPr lang="uk-UA" dirty="0" err="1"/>
              <a:t>занижньощелепної</a:t>
            </a:r>
            <a:r>
              <a:rPr lang="uk-UA" dirty="0"/>
              <a:t> вени та приймають </a:t>
            </a:r>
            <a:r>
              <a:rPr lang="uk-UA" dirty="0" err="1"/>
              <a:t>приносні</a:t>
            </a:r>
            <a:r>
              <a:rPr lang="uk-UA" dirty="0"/>
              <a:t> судини від прилеглих м’язів, глотки, </a:t>
            </a:r>
            <a:r>
              <a:rPr lang="uk-UA" dirty="0" err="1"/>
              <a:t>піднижньощелепної</a:t>
            </a:r>
            <a:r>
              <a:rPr lang="uk-UA" dirty="0"/>
              <a:t> та привушної слинних залоз.</a:t>
            </a:r>
            <a:endParaRPr lang="ru-RU" dirty="0"/>
          </a:p>
        </p:txBody>
      </p:sp>
      <p:pic>
        <p:nvPicPr>
          <p:cNvPr id="3" name="Picture 2" descr="ÐÐ°ÑÑÐ¸Ð½ÐºÐ¸ Ð¿Ð¾ Ð·Ð°Ð¿ÑÐ¾ÑÑ Ð»Ð¸Ð¼ÑÐ°ÑÐ¸ÑÐµÑÐºÐ¸Ðµ ÑÐ·Ð»Ñ Ð±ÑÑÑÐ½Ð¾Ð¹ Ð¿Ð¾Ð»Ð¾ÑÑ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9"/>
            <a:ext cx="464400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1"/>
            <a:ext cx="842493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prstClr val="black"/>
                </a:solidFill>
              </a:rPr>
              <a:t>Бічні глибокі шийні 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cervicales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laterales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profundi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поділяють на дві групи – верхні та нижні.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7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30935"/>
            <a:ext cx="6194388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i="1" dirty="0" smtClean="0"/>
              <a:t>яремно-лопатково-під’язиковий </a:t>
            </a:r>
            <a:r>
              <a:rPr lang="uk-UA" sz="1600" i="1" dirty="0"/>
              <a:t>лімфатичний вузол (</a:t>
            </a:r>
            <a:r>
              <a:rPr lang="uk-UA" sz="1600" i="1" dirty="0" err="1"/>
              <a:t>nodus</a:t>
            </a:r>
            <a:r>
              <a:rPr lang="uk-UA" sz="1600" i="1" dirty="0"/>
              <a:t> </a:t>
            </a:r>
            <a:r>
              <a:rPr lang="uk-UA" sz="1600" i="1" dirty="0" err="1"/>
              <a:t>lymphaticus</a:t>
            </a:r>
            <a:r>
              <a:rPr lang="uk-UA" sz="1600" i="1" dirty="0"/>
              <a:t> </a:t>
            </a:r>
            <a:r>
              <a:rPr lang="uk-UA" sz="1600" i="1" dirty="0" err="1"/>
              <a:t>juguloomohyoideus</a:t>
            </a:r>
            <a:r>
              <a:rPr lang="uk-UA" sz="1600" i="1" dirty="0" smtClean="0"/>
              <a:t>),</a:t>
            </a:r>
            <a:r>
              <a:rPr lang="uk-UA" sz="1600" dirty="0" smtClean="0"/>
              <a:t> у </a:t>
            </a:r>
            <a:r>
              <a:rPr lang="uk-UA" sz="1600" dirty="0"/>
              <a:t>цей вузол впадають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від язика і від прилеглих м’яких тканин; </a:t>
            </a: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i="1" dirty="0" smtClean="0"/>
              <a:t>бічний </a:t>
            </a:r>
            <a:r>
              <a:rPr lang="uk-UA" sz="1600" i="1" dirty="0"/>
              <a:t>лімфатичний вузол (</a:t>
            </a:r>
            <a:r>
              <a:rPr lang="uk-UA" sz="1600" i="1" dirty="0" err="1"/>
              <a:t>nodus</a:t>
            </a:r>
            <a:r>
              <a:rPr lang="uk-UA" sz="1600" i="1" dirty="0"/>
              <a:t> </a:t>
            </a:r>
            <a:r>
              <a:rPr lang="uk-UA" sz="1600" i="1" dirty="0" err="1"/>
              <a:t>lymphaticus</a:t>
            </a:r>
            <a:r>
              <a:rPr lang="uk-UA" sz="1600" i="1" dirty="0"/>
              <a:t> </a:t>
            </a:r>
            <a:r>
              <a:rPr lang="uk-UA" sz="1600" i="1" dirty="0" err="1"/>
              <a:t>lateralis</a:t>
            </a:r>
            <a:r>
              <a:rPr lang="uk-UA" sz="1600" i="1" dirty="0"/>
              <a:t>) </a:t>
            </a:r>
            <a:r>
              <a:rPr lang="uk-UA" sz="1600" dirty="0"/>
              <a:t>і</a:t>
            </a:r>
            <a:r>
              <a:rPr lang="uk-UA" sz="1600" i="1" dirty="0"/>
              <a:t> передній лімфатичний вузол (</a:t>
            </a:r>
            <a:r>
              <a:rPr lang="uk-UA" sz="1600" i="1" dirty="0" err="1"/>
              <a:t>nodus</a:t>
            </a:r>
            <a:r>
              <a:rPr lang="uk-UA" sz="1600" i="1" dirty="0"/>
              <a:t> </a:t>
            </a:r>
            <a:r>
              <a:rPr lang="uk-UA" sz="1600" i="1" dirty="0" err="1"/>
              <a:t>lymphaticus</a:t>
            </a:r>
            <a:r>
              <a:rPr lang="uk-UA" sz="1600" i="1" dirty="0"/>
              <a:t> </a:t>
            </a:r>
            <a:r>
              <a:rPr lang="uk-UA" sz="1600" i="1" dirty="0" err="1"/>
              <a:t>anterior</a:t>
            </a:r>
            <a:r>
              <a:rPr lang="uk-UA" sz="1600" i="1" dirty="0" smtClean="0"/>
              <a:t>),</a:t>
            </a:r>
            <a:r>
              <a:rPr lang="uk-UA" sz="1600" dirty="0" smtClean="0"/>
              <a:t> приймають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від прилеглих м’яких тканин, а також виносні лімфатичні судини передніх шийних вузлів. Один з найбільших бічних нижніх шийних лімфатичних вузлів, що прилягає до дуги грудної протоки, називається </a:t>
            </a:r>
            <a:r>
              <a:rPr lang="uk-UA" sz="1600" u="sng" dirty="0"/>
              <a:t>вузлом </a:t>
            </a:r>
            <a:r>
              <a:rPr lang="uk-UA" sz="1600" u="sng" dirty="0" err="1"/>
              <a:t>Вірхова</a:t>
            </a:r>
            <a:r>
              <a:rPr lang="uk-UA" sz="1600" dirty="0"/>
              <a:t>; </a:t>
            </a: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i="1" dirty="0" smtClean="0"/>
              <a:t>заглоткові лімфатичні вузли (</a:t>
            </a:r>
            <a:r>
              <a:rPr lang="uk-UA" sz="1600" i="1" dirty="0" err="1" smtClean="0"/>
              <a:t>nodi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lymphatici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retropharyngei</a:t>
            </a:r>
            <a:r>
              <a:rPr lang="uk-UA" sz="1600" i="1" dirty="0" smtClean="0"/>
              <a:t>)</a:t>
            </a:r>
            <a:r>
              <a:rPr lang="uk-UA" sz="1600" dirty="0" smtClean="0"/>
              <a:t>, (1-3) приймають </a:t>
            </a:r>
            <a:r>
              <a:rPr lang="uk-UA" sz="1600" dirty="0" err="1" smtClean="0"/>
              <a:t>приносні</a:t>
            </a:r>
            <a:r>
              <a:rPr lang="uk-UA" sz="1600" dirty="0" smtClean="0"/>
              <a:t> лімфатичні судини від стінок глотки, слизової оболонки носової порожнини, </a:t>
            </a:r>
            <a:r>
              <a:rPr lang="uk-UA" sz="1600" dirty="0" err="1" smtClean="0"/>
              <a:t>приносових</a:t>
            </a:r>
            <a:r>
              <a:rPr lang="uk-UA" sz="1600" dirty="0" smtClean="0"/>
              <a:t> пазух, слухової труби і барабанної порожнини середнього вуха, мигдаликів і піднебіння, їх виносні судини прямують до інших бічних глибоких шийних лімфатичних вузлів.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96" y="44624"/>
            <a:ext cx="619438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1600" i="1" u="sng" dirty="0">
                <a:solidFill>
                  <a:prstClr val="black"/>
                </a:solidFill>
              </a:rPr>
              <a:t>Бічні нижні глибокі шийні лімфатичні вузли (</a:t>
            </a:r>
            <a:r>
              <a:rPr lang="uk-UA" sz="1600" i="1" u="sng" dirty="0" err="1">
                <a:solidFill>
                  <a:prstClr val="black"/>
                </a:solidFill>
              </a:rPr>
              <a:t>nodi</a:t>
            </a:r>
            <a:r>
              <a:rPr lang="uk-UA" sz="1600" i="1" u="sng" dirty="0">
                <a:solidFill>
                  <a:prstClr val="black"/>
                </a:solidFill>
              </a:rPr>
              <a:t> </a:t>
            </a:r>
            <a:r>
              <a:rPr lang="uk-UA" sz="1600" i="1" u="sng" dirty="0" err="1">
                <a:solidFill>
                  <a:prstClr val="black"/>
                </a:solidFill>
              </a:rPr>
              <a:t>lymphatici</a:t>
            </a:r>
            <a:r>
              <a:rPr lang="uk-UA" sz="1600" i="1" u="sng" dirty="0">
                <a:solidFill>
                  <a:prstClr val="black"/>
                </a:solidFill>
              </a:rPr>
              <a:t> </a:t>
            </a:r>
            <a:r>
              <a:rPr lang="uk-UA" sz="1600" i="1" u="sng" dirty="0" err="1">
                <a:solidFill>
                  <a:prstClr val="black"/>
                </a:solidFill>
              </a:rPr>
              <a:t>cervicales</a:t>
            </a:r>
            <a:r>
              <a:rPr lang="uk-UA" sz="1600" i="1" u="sng" dirty="0">
                <a:solidFill>
                  <a:prstClr val="black"/>
                </a:solidFill>
              </a:rPr>
              <a:t> </a:t>
            </a:r>
            <a:r>
              <a:rPr lang="uk-UA" sz="1600" i="1" u="sng" dirty="0" err="1">
                <a:solidFill>
                  <a:prstClr val="black"/>
                </a:solidFill>
              </a:rPr>
              <a:t>laterales</a:t>
            </a:r>
            <a:r>
              <a:rPr lang="uk-UA" sz="1600" i="1" u="sng" dirty="0">
                <a:solidFill>
                  <a:prstClr val="black"/>
                </a:solidFill>
              </a:rPr>
              <a:t> </a:t>
            </a:r>
            <a:r>
              <a:rPr lang="uk-UA" sz="1600" i="1" u="sng" dirty="0" err="1">
                <a:solidFill>
                  <a:prstClr val="black"/>
                </a:solidFill>
              </a:rPr>
              <a:t>profundi</a:t>
            </a:r>
            <a:r>
              <a:rPr lang="uk-UA" sz="1600" i="1" u="sng" dirty="0">
                <a:solidFill>
                  <a:prstClr val="black"/>
                </a:solidFill>
              </a:rPr>
              <a:t> </a:t>
            </a:r>
            <a:r>
              <a:rPr lang="uk-UA" sz="1600" i="1" u="sng" dirty="0" err="1">
                <a:solidFill>
                  <a:prstClr val="black"/>
                </a:solidFill>
              </a:rPr>
              <a:t>inferiores</a:t>
            </a:r>
            <a:r>
              <a:rPr lang="uk-UA" sz="1600" i="1" u="sng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, яких налічується до 50, розташовані вздовж нижнього відділу внутрішньої яремної </a:t>
            </a:r>
            <a:r>
              <a:rPr lang="uk-UA" sz="1600" dirty="0" smtClean="0">
                <a:solidFill>
                  <a:prstClr val="black"/>
                </a:solidFill>
              </a:rPr>
              <a:t>вени.</a:t>
            </a:r>
          </a:p>
          <a:p>
            <a:r>
              <a:rPr lang="uk-UA" sz="1600" u="sng" dirty="0" smtClean="0"/>
              <a:t>До </a:t>
            </a:r>
            <a:r>
              <a:rPr lang="uk-UA" sz="1600" u="sng" dirty="0"/>
              <a:t>їх складу входять наступні вузли: </a:t>
            </a:r>
          </a:p>
        </p:txBody>
      </p:sp>
      <p:pic>
        <p:nvPicPr>
          <p:cNvPr id="17412" name="Picture 4" descr="Картинки по запросу &quot;глубокие лимфатические узлы ше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91581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452320" y="3068960"/>
            <a:ext cx="9144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8" name="Picture 10" descr="http://vmede.org/sait/content/Anatomija_bili4_t2/8_files/mb4_08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13" y="4725144"/>
            <a:ext cx="453878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vmede.org/sait/content/Anatomija_bili4_t2/8_files/mb4_04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" y="4725144"/>
            <a:ext cx="4572000" cy="21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52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83" y="188640"/>
            <a:ext cx="8583081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Надключичні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supraclaviculares</a:t>
            </a:r>
            <a:r>
              <a:rPr lang="uk-UA" b="1" i="1" dirty="0"/>
              <a:t>)</a:t>
            </a:r>
            <a:r>
              <a:rPr lang="uk-UA" dirty="0"/>
              <a:t>, яких налічується до 15, розташовані позаду поверхневої пластинки шийної фасції у вигляді ланцюжка вздовж передньої яремної і надлопаткової вени. Вони з’єднані між собою численними лімфатичними судинами. Ці вузли приймають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м’яких тканин нижніх відділів передньої і бічної шийних ділянок. Частина виносних лімфатичних судин надключичних вузлів безпосередньо впадають у яремний лімфатичний стовбур, а інші – в бічні нижні глибокі шийні вузли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2336919"/>
            <a:ext cx="4464495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Отже, бічні глибокі шийні лімфатичні вузли приймають виносні лімфатичні судини від лімфатичних вузлів голови, </a:t>
            </a:r>
            <a:r>
              <a:rPr lang="uk-UA" dirty="0" err="1">
                <a:solidFill>
                  <a:prstClr val="black"/>
                </a:solidFill>
              </a:rPr>
              <a:t>підпідборідних</a:t>
            </a:r>
            <a:r>
              <a:rPr lang="uk-UA" dirty="0">
                <a:solidFill>
                  <a:prstClr val="black"/>
                </a:solidFill>
              </a:rPr>
              <a:t> і </a:t>
            </a:r>
            <a:r>
              <a:rPr lang="uk-UA" dirty="0" err="1">
                <a:solidFill>
                  <a:prstClr val="black"/>
                </a:solidFill>
              </a:rPr>
              <a:t>піднижньощелепних</a:t>
            </a:r>
            <a:r>
              <a:rPr lang="uk-UA" dirty="0">
                <a:solidFill>
                  <a:prstClr val="black"/>
                </a:solidFill>
              </a:rPr>
              <a:t> лімфатичних вузлів, а також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з язика, глотки, мигдаликів, піднебіння, гортані, щитоподібної залози, слизової оболонки носової порожнини, </a:t>
            </a:r>
            <a:r>
              <a:rPr lang="uk-UA" dirty="0" err="1">
                <a:solidFill>
                  <a:prstClr val="black"/>
                </a:solidFill>
              </a:rPr>
              <a:t>приносових</a:t>
            </a:r>
            <a:r>
              <a:rPr lang="uk-UA" dirty="0">
                <a:solidFill>
                  <a:prstClr val="black"/>
                </a:solidFill>
              </a:rPr>
              <a:t> пазух, слухової труби і барабанної порожнини середнього вуха, а також м’язів шиї. З виносних лімфатичних судин бічних глибоких шийних вузлів формуються правий і лівий яремні лімфатичні стовбури, які впадають у відповідні венозні кути.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 descr="Картинки по запросу &quot;глубокие лимфатические узлы ше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36918"/>
            <a:ext cx="3888432" cy="44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724128" y="5661248"/>
            <a:ext cx="770384" cy="6459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vmede.org/sait/content/Anatomija_bili4_t2/8_files/mb4_0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7606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1" y="0"/>
            <a:ext cx="5868144" cy="1143000"/>
          </a:xfrm>
        </p:spPr>
        <p:txBody>
          <a:bodyPr>
            <a:normAutofit/>
          </a:bodyPr>
          <a:lstStyle/>
          <a:p>
            <a:r>
              <a:rPr lang="uk-UA" sz="2800" b="1" i="1" dirty="0"/>
              <a:t>Лімфатичні судини і ділянкові лімфатичні вузли верхньої </a:t>
            </a:r>
            <a:r>
              <a:rPr lang="uk-UA" sz="2800" b="1" i="1" dirty="0" smtClean="0"/>
              <a:t>кінцівки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5554665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prstClr val="black"/>
                </a:solidFill>
              </a:rPr>
              <a:t>Лімфатичні судини верхньої кінцівки.</a:t>
            </a:r>
            <a:r>
              <a:rPr lang="uk-UA" sz="2000" dirty="0">
                <a:solidFill>
                  <a:prstClr val="black"/>
                </a:solidFill>
              </a:rPr>
              <a:t> Від </a:t>
            </a:r>
            <a:r>
              <a:rPr lang="uk-UA" sz="2000" dirty="0" err="1">
                <a:solidFill>
                  <a:prstClr val="black"/>
                </a:solidFill>
              </a:rPr>
              <a:t>лімфокапілярних</a:t>
            </a:r>
            <a:r>
              <a:rPr lang="uk-UA" sz="2000" dirty="0">
                <a:solidFill>
                  <a:prstClr val="black"/>
                </a:solidFill>
              </a:rPr>
              <a:t> сіток тканин верхньої кінцівки лімфа відтікає по поверхневих і глибоких лімфатичних судинах до ліктьових і пахвових лімфатичних вузлів</a:t>
            </a:r>
            <a:r>
              <a:rPr lang="uk-UA" sz="2000" dirty="0" smtClean="0">
                <a:solidFill>
                  <a:prstClr val="black"/>
                </a:solidFill>
              </a:rPr>
              <a:t>.</a:t>
            </a:r>
            <a:r>
              <a:rPr lang="uk-UA" sz="2000" b="1" i="1" dirty="0"/>
              <a:t> </a:t>
            </a:r>
            <a:endParaRPr lang="uk-UA" sz="2000" b="1" i="1" dirty="0" smtClean="0"/>
          </a:p>
          <a:p>
            <a:r>
              <a:rPr lang="uk-UA" sz="2000" b="1" i="1" dirty="0" smtClean="0"/>
              <a:t>Поверхневі </a:t>
            </a:r>
            <a:r>
              <a:rPr lang="uk-UA" sz="2000" b="1" i="1" dirty="0"/>
              <a:t>лімфатичні судини (</a:t>
            </a:r>
            <a:r>
              <a:rPr lang="uk-UA" sz="2000" b="1" i="1" dirty="0" err="1"/>
              <a:t>vasa</a:t>
            </a:r>
            <a:r>
              <a:rPr lang="uk-UA" sz="2000" b="1" i="1" dirty="0"/>
              <a:t> </a:t>
            </a:r>
            <a:r>
              <a:rPr lang="uk-UA" sz="2000" b="1" i="1" dirty="0" err="1"/>
              <a:t>lymphatica</a:t>
            </a:r>
            <a:r>
              <a:rPr lang="uk-UA" sz="2000" b="1" i="1" dirty="0"/>
              <a:t> </a:t>
            </a:r>
            <a:r>
              <a:rPr lang="uk-UA" sz="2000" b="1" i="1" dirty="0" err="1"/>
              <a:t>superficialia</a:t>
            </a:r>
            <a:r>
              <a:rPr lang="uk-UA" sz="2000" b="1" i="1" dirty="0"/>
              <a:t>)</a:t>
            </a:r>
            <a:r>
              <a:rPr lang="uk-UA" sz="2000" dirty="0"/>
              <a:t> розташовуються біля підшкірних вен верхньої кінцівки і утворюють бічну, </a:t>
            </a:r>
            <a:r>
              <a:rPr lang="uk-UA" sz="2000" dirty="0" err="1"/>
              <a:t>присередню</a:t>
            </a:r>
            <a:r>
              <a:rPr lang="uk-UA" sz="2000" dirty="0"/>
              <a:t> і середню групи судин, які збирають лімфу від шкіри, підшкірної клітковини і поверхневих </a:t>
            </a:r>
            <a:r>
              <a:rPr lang="uk-UA" sz="2000" dirty="0" err="1"/>
              <a:t>фасцій</a:t>
            </a:r>
            <a:r>
              <a:rPr lang="uk-UA" sz="2000" dirty="0"/>
              <a:t> верхньої кінцівки.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i="1" dirty="0"/>
              <a:t>Бічні поверхневі лімфатичні судини (</a:t>
            </a:r>
            <a:r>
              <a:rPr lang="uk-UA" sz="2000" i="1" dirty="0" err="1"/>
              <a:t>vasa</a:t>
            </a:r>
            <a:r>
              <a:rPr lang="uk-UA" sz="2000" i="1" dirty="0"/>
              <a:t> </a:t>
            </a:r>
            <a:r>
              <a:rPr lang="uk-UA" sz="2000" i="1" dirty="0" err="1"/>
              <a:t>lymphatica</a:t>
            </a:r>
            <a:r>
              <a:rPr lang="uk-UA" sz="2000" i="1" dirty="0"/>
              <a:t> </a:t>
            </a:r>
            <a:r>
              <a:rPr lang="uk-UA" sz="2000" i="1" dirty="0" err="1"/>
              <a:t>superficialia</a:t>
            </a:r>
            <a:r>
              <a:rPr lang="uk-UA" sz="2000" i="1" dirty="0"/>
              <a:t> </a:t>
            </a:r>
            <a:r>
              <a:rPr lang="uk-UA" sz="2000" i="1" dirty="0" err="1"/>
              <a:t>lateralia</a:t>
            </a:r>
            <a:r>
              <a:rPr lang="uk-UA" sz="2000" i="1" dirty="0"/>
              <a:t>)</a:t>
            </a:r>
            <a:r>
              <a:rPr lang="uk-UA" sz="2000" dirty="0"/>
              <a:t> (5-10), приймають лімфу від І-ІІІ пальців, променевого краю кисті, передпліччя і плеча. Ці судини прямують вздовж бічної підшкірної вени і впадають у пахвові лімфатичні вузли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16835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8"/>
          <a:stretch/>
        </p:blipFill>
        <p:spPr bwMode="auto">
          <a:xfrm>
            <a:off x="3419872" y="116632"/>
            <a:ext cx="572412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085" y="2276872"/>
            <a:ext cx="3515811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Середні </a:t>
            </a:r>
            <a:r>
              <a:rPr lang="uk-UA" i="1" dirty="0"/>
              <a:t>поверхневі лімфатичні судини (</a:t>
            </a:r>
            <a:r>
              <a:rPr lang="uk-UA" i="1" dirty="0" err="1"/>
              <a:t>vasa</a:t>
            </a:r>
            <a:r>
              <a:rPr lang="uk-UA" i="1" dirty="0"/>
              <a:t> </a:t>
            </a:r>
            <a:r>
              <a:rPr lang="uk-UA" i="1" dirty="0" err="1"/>
              <a:t>lymphatica</a:t>
            </a:r>
            <a:r>
              <a:rPr lang="uk-UA" i="1" dirty="0"/>
              <a:t> </a:t>
            </a:r>
            <a:r>
              <a:rPr lang="uk-UA" i="1" dirty="0" err="1"/>
              <a:t>superficialia</a:t>
            </a:r>
            <a:r>
              <a:rPr lang="uk-UA" i="1" dirty="0"/>
              <a:t> </a:t>
            </a:r>
            <a:r>
              <a:rPr lang="uk-UA" i="1" dirty="0" err="1"/>
              <a:t>media</a:t>
            </a:r>
            <a:r>
              <a:rPr lang="uk-UA" i="1" dirty="0"/>
              <a:t>)</a:t>
            </a:r>
            <a:r>
              <a:rPr lang="uk-UA" dirty="0"/>
              <a:t>, (3-8), приймають лімфу від передньої зап’ясткової і </a:t>
            </a:r>
            <a:r>
              <a:rPr lang="uk-UA" dirty="0" err="1"/>
              <a:t>передплічної</a:t>
            </a:r>
            <a:r>
              <a:rPr lang="uk-UA" dirty="0"/>
              <a:t> ділянок. </a:t>
            </a:r>
            <a:endParaRPr lang="uk-UA" dirty="0" smtClean="0"/>
          </a:p>
          <a:p>
            <a:r>
              <a:rPr lang="uk-UA" dirty="0" smtClean="0"/>
              <a:t>Судини </a:t>
            </a:r>
            <a:r>
              <a:rPr lang="uk-UA" dirty="0"/>
              <a:t>прямують вверх уздовж проміжної вени передпліччя. Частина цих судин, приєднавшись до </a:t>
            </a:r>
            <a:r>
              <a:rPr lang="uk-UA" dirty="0" err="1"/>
              <a:t>присередніх</a:t>
            </a:r>
            <a:r>
              <a:rPr lang="uk-UA" dirty="0"/>
              <a:t> поверхневих лімфатичних судин, впадає в ліктьові лімфатичні вузли, а інші, приєднавшись до бічних поверхневих лімфатичних судин, відкриваються у пахвові лімфатичні вузли.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084" y="116632"/>
            <a:ext cx="4739948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i="1" dirty="0" err="1">
                <a:solidFill>
                  <a:prstClr val="black"/>
                </a:solidFill>
              </a:rPr>
              <a:t>Присередні</a:t>
            </a:r>
            <a:r>
              <a:rPr lang="uk-UA" i="1" dirty="0">
                <a:solidFill>
                  <a:prstClr val="black"/>
                </a:solidFill>
              </a:rPr>
              <a:t> поверхневі лімфатичні судини (</a:t>
            </a:r>
            <a:r>
              <a:rPr lang="uk-UA" i="1" dirty="0" err="1">
                <a:solidFill>
                  <a:prstClr val="black"/>
                </a:solidFill>
              </a:rPr>
              <a:t>vasa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lymphatica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superficialia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medialia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(5-15), приймають лімфу від IV-V пальців, ліктьового краю кисті, передпліччя і плеча.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Ці </a:t>
            </a:r>
            <a:r>
              <a:rPr lang="uk-UA" dirty="0">
                <a:solidFill>
                  <a:prstClr val="black"/>
                </a:solidFill>
              </a:rPr>
              <a:t>судини прямують вверх по </a:t>
            </a:r>
            <a:r>
              <a:rPr lang="uk-UA" dirty="0" err="1">
                <a:solidFill>
                  <a:prstClr val="black"/>
                </a:solidFill>
              </a:rPr>
              <a:t>передньопpисередній</a:t>
            </a:r>
            <a:r>
              <a:rPr lang="uk-UA" dirty="0">
                <a:solidFill>
                  <a:prstClr val="black"/>
                </a:solidFill>
              </a:rPr>
              <a:t> ділянці руки і впадають в ліктьові та пахвові лімфатичні вузли.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&quot;лимфатические сосуды и узлы верхней конечнос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2484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024" y="260647"/>
            <a:ext cx="3635896" cy="5940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/>
              <a:t>Глибокі лімфатичні судини (</a:t>
            </a:r>
            <a:r>
              <a:rPr lang="uk-UA" sz="2000" b="1" i="1" dirty="0" err="1"/>
              <a:t>vasa</a:t>
            </a:r>
            <a:r>
              <a:rPr lang="uk-UA" sz="2000" b="1" i="1" dirty="0"/>
              <a:t> </a:t>
            </a:r>
            <a:r>
              <a:rPr lang="uk-UA" sz="2000" b="1" i="1" dirty="0" err="1"/>
              <a:t>lymphatica</a:t>
            </a:r>
            <a:r>
              <a:rPr lang="uk-UA" sz="2000" b="1" i="1" dirty="0"/>
              <a:t> </a:t>
            </a:r>
            <a:r>
              <a:rPr lang="uk-UA" sz="2000" b="1" i="1" dirty="0" err="1"/>
              <a:t>prоfunda</a:t>
            </a:r>
            <a:r>
              <a:rPr lang="uk-UA" sz="2000" b="1" i="1" dirty="0"/>
              <a:t>)</a:t>
            </a:r>
            <a:r>
              <a:rPr lang="uk-UA" sz="2000" dirty="0"/>
              <a:t> приймають лімфу від </a:t>
            </a:r>
            <a:r>
              <a:rPr lang="uk-UA" sz="2000" dirty="0" err="1"/>
              <a:t>лімфокапілярних</a:t>
            </a:r>
            <a:r>
              <a:rPr lang="uk-UA" sz="2000" dirty="0"/>
              <a:t> сіток м’язів, сухожилків, глибоких </a:t>
            </a:r>
            <a:r>
              <a:rPr lang="uk-UA" sz="2000" dirty="0" err="1"/>
              <a:t>фасцій</a:t>
            </a:r>
            <a:r>
              <a:rPr lang="uk-UA" sz="2000" dirty="0"/>
              <a:t>, суглобових капсул і зв’язок, синовіальних сумок і </a:t>
            </a:r>
            <a:r>
              <a:rPr lang="uk-UA" sz="2000" dirty="0" err="1"/>
              <a:t>піхв</a:t>
            </a:r>
            <a:r>
              <a:rPr lang="uk-UA" sz="2000" dirty="0"/>
              <a:t>, окістя, нервів. Ці лімфатичні судини супроводжують глибокі артерії і вени верхньої кінцівки, частина з них впадає у ліктьові лімфатичні вузли, а більшість – у пахвові лімфатичні вузли. </a:t>
            </a:r>
            <a:endParaRPr lang="uk-UA" sz="2000" dirty="0" smtClean="0"/>
          </a:p>
          <a:p>
            <a:r>
              <a:rPr lang="uk-UA" sz="2000" dirty="0" smtClean="0"/>
              <a:t>У </a:t>
            </a:r>
            <a:r>
              <a:rPr lang="uk-UA" sz="2000" dirty="0"/>
              <a:t>верхній третині передпліччя може бути 1-2 </a:t>
            </a:r>
            <a:r>
              <a:rPr lang="uk-UA" sz="2000" i="1" dirty="0" err="1"/>
              <a:t>передплічних</a:t>
            </a:r>
            <a:r>
              <a:rPr lang="uk-UA" sz="2000" i="1" dirty="0"/>
              <a:t> лімфатичних вузлів (</a:t>
            </a:r>
            <a:r>
              <a:rPr lang="uk-UA" sz="2000" i="1" dirty="0" err="1"/>
              <a:t>nodi</a:t>
            </a:r>
            <a:r>
              <a:rPr lang="uk-UA" sz="2000" i="1" dirty="0"/>
              <a:t> </a:t>
            </a:r>
            <a:r>
              <a:rPr lang="uk-UA" sz="2000" i="1" dirty="0" err="1"/>
              <a:t>lymphatici</a:t>
            </a:r>
            <a:r>
              <a:rPr lang="uk-UA" sz="2000" i="1" dirty="0"/>
              <a:t> </a:t>
            </a:r>
            <a:r>
              <a:rPr lang="uk-UA" sz="2000" i="1" dirty="0" err="1"/>
              <a:t>antebrachiales</a:t>
            </a:r>
            <a:r>
              <a:rPr lang="uk-UA" sz="2000" i="1" dirty="0"/>
              <a:t>)</a:t>
            </a:r>
            <a:r>
              <a:rPr lang="uk-UA" sz="2000" dirty="0"/>
              <a:t>, які розташовані вздовж ліктьової артерії.</a:t>
            </a:r>
            <a:endParaRPr lang="ru-RU" sz="2000" dirty="0"/>
          </a:p>
        </p:txBody>
      </p:sp>
      <p:pic>
        <p:nvPicPr>
          <p:cNvPr id="19460" name="Picture 4" descr="http://vmede.org/sait/content/Anatomija_bili4_t2/8_files/mb4_0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9685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f.ppt-online.org/files/slide/2/27nryKiNPqhM9cXbjsFeLkpuvDTYlaWREzHAgO/slide-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42465" r="46930"/>
          <a:stretch/>
        </p:blipFill>
        <p:spPr bwMode="auto">
          <a:xfrm>
            <a:off x="4281006" y="1204303"/>
            <a:ext cx="4854011" cy="42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268760"/>
            <a:ext cx="4248472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Ліктьові </a:t>
            </a:r>
            <a:r>
              <a:rPr lang="uk-UA" sz="2000" b="1" i="1" dirty="0"/>
              <a:t>лімфатичні вузли (</a:t>
            </a:r>
            <a:r>
              <a:rPr lang="uk-UA" sz="2000" b="1" i="1" dirty="0" err="1"/>
              <a:t>nodi</a:t>
            </a:r>
            <a:r>
              <a:rPr lang="uk-UA" sz="2000" b="1" i="1" dirty="0"/>
              <a:t> </a:t>
            </a:r>
            <a:r>
              <a:rPr lang="uk-UA" sz="2000" b="1" i="1" dirty="0" err="1"/>
              <a:t>lymphatici</a:t>
            </a:r>
            <a:r>
              <a:rPr lang="uk-UA" sz="2000" b="1" i="1" dirty="0"/>
              <a:t> </a:t>
            </a:r>
            <a:r>
              <a:rPr lang="uk-UA" sz="2000" b="1" i="1" dirty="0" err="1"/>
              <a:t>cubitales</a:t>
            </a:r>
            <a:r>
              <a:rPr lang="uk-UA" sz="2000" b="1" i="1" dirty="0"/>
              <a:t>),</a:t>
            </a:r>
            <a:r>
              <a:rPr lang="uk-UA" sz="2000" dirty="0"/>
              <a:t> яких є 2-3, розташовані в ліктьовій ямці, їх </a:t>
            </a:r>
            <a:r>
              <a:rPr lang="uk-UA" sz="2000" u="sng" dirty="0"/>
              <a:t>поділяють на поверхневі та глибокі </a:t>
            </a:r>
            <a:r>
              <a:rPr lang="uk-UA" sz="2000" u="sng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i="1" dirty="0" smtClean="0"/>
              <a:t>поверхневі </a:t>
            </a:r>
            <a:r>
              <a:rPr lang="uk-UA" sz="2000" i="1" dirty="0"/>
              <a:t>вузли (</a:t>
            </a:r>
            <a:r>
              <a:rPr lang="uk-UA" sz="2000" i="1" dirty="0" err="1"/>
              <a:t>nodi</a:t>
            </a:r>
            <a:r>
              <a:rPr lang="uk-UA" sz="2000" i="1" dirty="0"/>
              <a:t> </a:t>
            </a:r>
            <a:r>
              <a:rPr lang="uk-UA" sz="2000" i="1" dirty="0" err="1"/>
              <a:t>superficiales</a:t>
            </a:r>
            <a:r>
              <a:rPr lang="uk-UA" sz="2000" i="1" dirty="0"/>
              <a:t>)</a:t>
            </a:r>
            <a:r>
              <a:rPr lang="uk-UA" sz="2000" dirty="0"/>
              <a:t> розташовані поверх фасції; </a:t>
            </a:r>
            <a:endParaRPr lang="uk-U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i="1" dirty="0" smtClean="0"/>
              <a:t>глибокі </a:t>
            </a:r>
            <a:r>
              <a:rPr lang="uk-UA" sz="2000" i="1" dirty="0"/>
              <a:t>вузли (</a:t>
            </a:r>
            <a:r>
              <a:rPr lang="uk-UA" sz="2000" i="1" dirty="0" err="1"/>
              <a:t>nodi</a:t>
            </a:r>
            <a:r>
              <a:rPr lang="uk-UA" sz="2000" i="1" dirty="0"/>
              <a:t> </a:t>
            </a:r>
            <a:r>
              <a:rPr lang="uk-UA" sz="2000" i="1" dirty="0" err="1"/>
              <a:t>profundi</a:t>
            </a:r>
            <a:r>
              <a:rPr lang="uk-UA" sz="2000" i="1" dirty="0"/>
              <a:t>)</a:t>
            </a:r>
            <a:r>
              <a:rPr lang="uk-UA" sz="2000" dirty="0"/>
              <a:t> розташовані під </a:t>
            </a:r>
            <a:r>
              <a:rPr lang="uk-UA" sz="2000" dirty="0" smtClean="0"/>
              <a:t>фасцією;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у </a:t>
            </a:r>
            <a:r>
              <a:rPr lang="uk-UA" sz="2000" dirty="0"/>
              <a:t>цій ділянці може бути декілька </a:t>
            </a:r>
            <a:r>
              <a:rPr lang="uk-UA" sz="2000" i="1" dirty="0" err="1"/>
              <a:t>надблокових</a:t>
            </a:r>
            <a:r>
              <a:rPr lang="uk-UA" sz="2000" i="1" dirty="0"/>
              <a:t> вузлів (</a:t>
            </a:r>
            <a:r>
              <a:rPr lang="uk-UA" sz="2000" i="1" dirty="0" err="1"/>
              <a:t>nodi</a:t>
            </a:r>
            <a:r>
              <a:rPr lang="uk-UA" sz="2000" i="1" dirty="0"/>
              <a:t> </a:t>
            </a:r>
            <a:r>
              <a:rPr lang="uk-UA" sz="2000" i="1" dirty="0" err="1"/>
              <a:t>supratrochleares</a:t>
            </a:r>
            <a:r>
              <a:rPr lang="uk-UA" sz="2000" i="1" dirty="0"/>
              <a:t>)</a:t>
            </a:r>
            <a:r>
              <a:rPr lang="uk-UA" sz="2000" dirty="0"/>
              <a:t>, що розташовані вище ліктьових вузлів. </a:t>
            </a:r>
            <a:endParaRPr lang="uk-UA" sz="2000" dirty="0" smtClean="0"/>
          </a:p>
          <a:p>
            <a:r>
              <a:rPr lang="uk-UA" sz="2000" dirty="0" smtClean="0"/>
              <a:t>Ліктьові </a:t>
            </a:r>
            <a:r>
              <a:rPr lang="uk-UA" sz="2000" dirty="0"/>
              <a:t>лімфатичні вузли приймають лімфи від кисті та передпліччя, а їхні виносні лімфатичні судини прямують до пахвових лімфатичних вузлів.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321" y="188640"/>
            <a:ext cx="705678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2000" b="1" dirty="0">
                <a:solidFill>
                  <a:prstClr val="black"/>
                </a:solidFill>
              </a:rPr>
              <a:t>Ділянкові лімфатичні вузли верхньої кінцівки (</a:t>
            </a:r>
            <a:r>
              <a:rPr lang="uk-UA" sz="2000" b="1" dirty="0" err="1">
                <a:solidFill>
                  <a:prstClr val="black"/>
                </a:solidFill>
              </a:rPr>
              <a:t>nodi</a:t>
            </a:r>
            <a:r>
              <a:rPr lang="uk-UA" sz="2000" b="1" dirty="0">
                <a:solidFill>
                  <a:prstClr val="black"/>
                </a:solidFill>
              </a:rPr>
              <a:t> </a:t>
            </a:r>
            <a:r>
              <a:rPr lang="uk-UA" sz="2000" b="1" dirty="0" err="1">
                <a:solidFill>
                  <a:prstClr val="black"/>
                </a:solidFill>
              </a:rPr>
              <a:t>lymphatici</a:t>
            </a:r>
            <a:r>
              <a:rPr lang="uk-UA" sz="2000" b="1" dirty="0">
                <a:solidFill>
                  <a:prstClr val="black"/>
                </a:solidFill>
              </a:rPr>
              <a:t> </a:t>
            </a:r>
            <a:r>
              <a:rPr lang="uk-UA" sz="2000" b="1" dirty="0" err="1">
                <a:solidFill>
                  <a:prstClr val="black"/>
                </a:solidFill>
              </a:rPr>
              <a:t>regionales</a:t>
            </a:r>
            <a:r>
              <a:rPr lang="uk-UA" sz="2000" b="1" dirty="0">
                <a:solidFill>
                  <a:prstClr val="black"/>
                </a:solidFill>
              </a:rPr>
              <a:t> </a:t>
            </a:r>
            <a:r>
              <a:rPr lang="uk-UA" sz="2000" b="1" dirty="0" err="1">
                <a:solidFill>
                  <a:prstClr val="black"/>
                </a:solidFill>
              </a:rPr>
              <a:t>membri</a:t>
            </a:r>
            <a:r>
              <a:rPr lang="uk-UA" sz="2000" b="1" dirty="0">
                <a:solidFill>
                  <a:prstClr val="black"/>
                </a:solidFill>
              </a:rPr>
              <a:t> </a:t>
            </a:r>
            <a:r>
              <a:rPr lang="uk-UA" sz="2000" b="1" dirty="0" err="1">
                <a:solidFill>
                  <a:prstClr val="black"/>
                </a:solidFill>
              </a:rPr>
              <a:t>superioris</a:t>
            </a:r>
            <a:r>
              <a:rPr lang="uk-UA" sz="2000" b="1" dirty="0">
                <a:solidFill>
                  <a:prstClr val="black"/>
                </a:solidFill>
              </a:rPr>
              <a:t>)</a:t>
            </a:r>
            <a:r>
              <a:rPr lang="uk-UA" sz="2000" dirty="0">
                <a:solidFill>
                  <a:prstClr val="black"/>
                </a:solidFill>
              </a:rPr>
              <a:t> утворюють дві групи ділянкових вузлів – ліктьові та пахвові лімфатичні вузли.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92" y="764704"/>
            <a:ext cx="891864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 smtClean="0"/>
              <a:t>1</a:t>
            </a:r>
            <a:r>
              <a:rPr lang="uk-UA" sz="1600" dirty="0"/>
              <a:t>. </a:t>
            </a:r>
            <a:r>
              <a:rPr lang="uk-UA" sz="1600" i="1" dirty="0"/>
              <a:t>Верхівкові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apicales</a:t>
            </a:r>
            <a:r>
              <a:rPr lang="uk-UA" sz="1600" i="1" dirty="0" smtClean="0"/>
              <a:t>)</a:t>
            </a:r>
            <a:r>
              <a:rPr lang="uk-UA" sz="1600" dirty="0" smtClean="0"/>
              <a:t> (1-5), </a:t>
            </a:r>
            <a:r>
              <a:rPr lang="uk-UA" sz="1600" dirty="0"/>
              <a:t>розміщені біля пахвових артерії і вени під ключицею вище малого грудного м’яза. Вони приймають лімфатичні судини від прилеглих м’яких тканин, а також від інших пахвових лімфатичних вузлів, що розташовані нижче.</a:t>
            </a:r>
            <a:endParaRPr lang="ru-RU" sz="1600" dirty="0"/>
          </a:p>
          <a:p>
            <a:r>
              <a:rPr lang="uk-UA" sz="1600" dirty="0"/>
              <a:t>2. </a:t>
            </a:r>
            <a:r>
              <a:rPr lang="uk-UA" sz="1600" i="1" dirty="0"/>
              <a:t>Плечові лімфатичні вузли </a:t>
            </a:r>
            <a:r>
              <a:rPr lang="uk-UA" sz="1600" dirty="0"/>
              <a:t>або</a:t>
            </a:r>
            <a:r>
              <a:rPr lang="uk-UA" sz="1600" i="1" dirty="0"/>
              <a:t> бічні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humerales</a:t>
            </a:r>
            <a:r>
              <a:rPr lang="uk-UA" sz="1600" i="1" dirty="0"/>
              <a:t>; 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laterales</a:t>
            </a:r>
            <a:r>
              <a:rPr lang="uk-UA" sz="1600" i="1" dirty="0"/>
              <a:t>)</a:t>
            </a:r>
            <a:r>
              <a:rPr lang="uk-UA" sz="1600" dirty="0"/>
              <a:t> (1-8), залягають на бічній стінці пахвової ямки і першими приймають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з верхньої кінцівки</a:t>
            </a:r>
            <a:r>
              <a:rPr lang="uk-UA" sz="1600" dirty="0" smtClean="0"/>
              <a:t>.</a:t>
            </a:r>
          </a:p>
          <a:p>
            <a:pPr lvl="0"/>
            <a:r>
              <a:rPr lang="uk-UA" sz="1600" dirty="0">
                <a:solidFill>
                  <a:prstClr val="black"/>
                </a:solidFill>
              </a:rPr>
              <a:t>3. </a:t>
            </a:r>
            <a:r>
              <a:rPr lang="uk-UA" sz="1600" i="1" dirty="0">
                <a:solidFill>
                  <a:prstClr val="black"/>
                </a:solidFill>
              </a:rPr>
              <a:t>Підлопаткові лімфатичні вузли, </a:t>
            </a:r>
            <a:r>
              <a:rPr lang="uk-UA" sz="1600" dirty="0">
                <a:solidFill>
                  <a:prstClr val="black"/>
                </a:solidFill>
              </a:rPr>
              <a:t>або</a:t>
            </a:r>
            <a:r>
              <a:rPr lang="uk-UA" sz="1600" i="1" dirty="0">
                <a:solidFill>
                  <a:prstClr val="black"/>
                </a:solidFill>
              </a:rPr>
              <a:t> задні лімфатичні вузли (</a:t>
            </a:r>
            <a:r>
              <a:rPr lang="uk-UA" sz="1600" i="1" dirty="0" err="1">
                <a:solidFill>
                  <a:prstClr val="black"/>
                </a:solidFill>
              </a:rPr>
              <a:t>nodi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lymphatici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subscapulares</a:t>
            </a:r>
            <a:r>
              <a:rPr lang="uk-UA" sz="1600" i="1" dirty="0">
                <a:solidFill>
                  <a:prstClr val="black"/>
                </a:solidFill>
              </a:rPr>
              <a:t>; </a:t>
            </a:r>
            <a:r>
              <a:rPr lang="uk-UA" sz="1600" i="1" dirty="0" err="1">
                <a:solidFill>
                  <a:prstClr val="black"/>
                </a:solidFill>
              </a:rPr>
              <a:t>nodi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lymphatici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posteriorеs</a:t>
            </a:r>
            <a:r>
              <a:rPr lang="uk-UA" sz="1600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 (1-13), лежать на задній стінці пахвової ямки, яка утворена найширшим м’язом спини, великим круглим і підлопатковим м’язами, вздовж підлопаткових артерії і вени</a:t>
            </a:r>
            <a:r>
              <a:rPr lang="uk-UA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6632"/>
            <a:ext cx="892899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b="1" i="1" dirty="0">
                <a:solidFill>
                  <a:prstClr val="black"/>
                </a:solidFill>
              </a:rPr>
              <a:t>Пахвові лімфатичні вузли (</a:t>
            </a:r>
            <a:r>
              <a:rPr lang="uk-UA" sz="1600" b="1" i="1" dirty="0" err="1">
                <a:solidFill>
                  <a:prstClr val="black"/>
                </a:solidFill>
              </a:rPr>
              <a:t>nodi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lymphatici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axillares</a:t>
            </a:r>
            <a:r>
              <a:rPr lang="uk-UA" sz="1600" b="1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 (</a:t>
            </a:r>
            <a:r>
              <a:rPr lang="uk-UA" sz="1600" dirty="0" smtClean="0">
                <a:solidFill>
                  <a:prstClr val="black"/>
                </a:solidFill>
              </a:rPr>
              <a:t>15-45) розташовані </a:t>
            </a:r>
            <a:r>
              <a:rPr lang="uk-UA" sz="1600" dirty="0">
                <a:solidFill>
                  <a:prstClr val="black"/>
                </a:solidFill>
              </a:rPr>
              <a:t>у жировій клітковині пахвової ямки і вздовж судинно-нервового пучка, утворюючи 5 груп: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396" y="3041952"/>
            <a:ext cx="444560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prstClr val="black"/>
                </a:solidFill>
              </a:rPr>
              <a:t>4. </a:t>
            </a:r>
            <a:r>
              <a:rPr lang="uk-UA" sz="1600" i="1" dirty="0">
                <a:solidFill>
                  <a:prstClr val="black"/>
                </a:solidFill>
              </a:rPr>
              <a:t>Грудні лімфатичні вузли, </a:t>
            </a:r>
            <a:r>
              <a:rPr lang="uk-UA" sz="1600" dirty="0">
                <a:solidFill>
                  <a:prstClr val="black"/>
                </a:solidFill>
              </a:rPr>
              <a:t>або</a:t>
            </a:r>
            <a:r>
              <a:rPr lang="uk-UA" sz="1600" i="1" dirty="0">
                <a:solidFill>
                  <a:prstClr val="black"/>
                </a:solidFill>
              </a:rPr>
              <a:t> передні лімфатичні вузли (</a:t>
            </a:r>
            <a:r>
              <a:rPr lang="uk-UA" sz="1600" i="1" dirty="0" err="1">
                <a:solidFill>
                  <a:prstClr val="black"/>
                </a:solidFill>
              </a:rPr>
              <a:t>nodi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lymphatici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pectoralеs</a:t>
            </a:r>
            <a:r>
              <a:rPr lang="uk-UA" sz="1600" i="1" dirty="0">
                <a:solidFill>
                  <a:prstClr val="black"/>
                </a:solidFill>
              </a:rPr>
              <a:t>; </a:t>
            </a:r>
            <a:r>
              <a:rPr lang="uk-UA" sz="1600" i="1" dirty="0" err="1">
                <a:solidFill>
                  <a:prstClr val="black"/>
                </a:solidFill>
              </a:rPr>
              <a:t>nodi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lymphatici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anteriores</a:t>
            </a:r>
            <a:r>
              <a:rPr lang="uk-UA" sz="1600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 (3-7), залягають на зовнішній поверхні переднього зубчастого м’яза вздовж бічних грудних артерії і вени. У вузли впадають поверхневі лімфатичні судини від передньої черевної стінки, передньої та бічної ділянок грудної клітки, від груді (грудної залози).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dirty="0">
                <a:solidFill>
                  <a:prstClr val="black"/>
                </a:solidFill>
              </a:rPr>
              <a:t>5. </a:t>
            </a:r>
            <a:r>
              <a:rPr lang="uk-UA" sz="1600" i="1" dirty="0">
                <a:solidFill>
                  <a:prstClr val="black"/>
                </a:solidFill>
              </a:rPr>
              <a:t>Центральні лімфатичні вузли (</a:t>
            </a:r>
            <a:r>
              <a:rPr lang="uk-UA" sz="1600" i="1" dirty="0" err="1">
                <a:solidFill>
                  <a:prstClr val="black"/>
                </a:solidFill>
              </a:rPr>
              <a:t>nodi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lymphatici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centrales</a:t>
            </a:r>
            <a:r>
              <a:rPr lang="uk-UA" sz="1600" i="1" dirty="0">
                <a:solidFill>
                  <a:prstClr val="black"/>
                </a:solidFill>
              </a:rPr>
              <a:t>) </a:t>
            </a:r>
            <a:r>
              <a:rPr lang="uk-UA" sz="1600" dirty="0">
                <a:solidFill>
                  <a:prstClr val="black"/>
                </a:solidFill>
              </a:rPr>
              <a:t>(2-12), залягають на поверхні пахвової вени, між нею і </a:t>
            </a:r>
            <a:r>
              <a:rPr lang="uk-UA" sz="1600" dirty="0" err="1">
                <a:solidFill>
                  <a:prstClr val="black"/>
                </a:solidFill>
              </a:rPr>
              <a:t>присередньою</a:t>
            </a:r>
            <a:r>
              <a:rPr lang="uk-UA" sz="1600" dirty="0">
                <a:solidFill>
                  <a:prstClr val="black"/>
                </a:solidFill>
              </a:rPr>
              <a:t> стінкою пахвової ямки, що утворена переднім зубчастим м’язом. Ці вузли приймають лімфатичні судини плеча і </a:t>
            </a:r>
            <a:r>
              <a:rPr lang="uk-UA" sz="1600" dirty="0" err="1">
                <a:solidFill>
                  <a:prstClr val="black"/>
                </a:solidFill>
              </a:rPr>
              <a:t>задньобічних</a:t>
            </a:r>
            <a:r>
              <a:rPr lang="uk-UA" sz="1600" dirty="0">
                <a:solidFill>
                  <a:prstClr val="black"/>
                </a:solidFill>
              </a:rPr>
              <a:t> відділів грудної клітки</a:t>
            </a:r>
            <a:r>
              <a:rPr lang="uk-UA" sz="1600" dirty="0" smtClean="0">
                <a:solidFill>
                  <a:prstClr val="black"/>
                </a:solidFill>
              </a:rPr>
              <a:t>.</a:t>
            </a:r>
            <a:endParaRPr lang="ru-RU" sz="1600" dirty="0"/>
          </a:p>
        </p:txBody>
      </p:sp>
      <p:pic>
        <p:nvPicPr>
          <p:cNvPr id="6" name="Picture 2" descr="Картинки по запросу &quot;подмышечные лимфатические узл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29381" r="8528" b="9871"/>
          <a:stretch/>
        </p:blipFill>
        <p:spPr bwMode="auto">
          <a:xfrm>
            <a:off x="4572000" y="3501008"/>
            <a:ext cx="4485546" cy="30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mede.org/sait/content/Anatomija_sapin_2/3_files/mb4_0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" y="116632"/>
            <a:ext cx="3323439" cy="66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3050" y="4223341"/>
            <a:ext cx="6123446" cy="2554545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sz="1600" u="sng" dirty="0" smtClean="0"/>
              <a:t>Схема будови лімфатичної системи: </a:t>
            </a:r>
            <a:endParaRPr lang="en-US" sz="1600" dirty="0" smtClean="0"/>
          </a:p>
          <a:p>
            <a:r>
              <a:rPr lang="uk-UA" sz="1600" dirty="0" smtClean="0"/>
              <a:t>1 - лімфатичні судини обличчя; 2 - </a:t>
            </a:r>
            <a:r>
              <a:rPr lang="uk-UA" sz="1600" dirty="0" err="1" smtClean="0"/>
              <a:t>піднижньощелепні</a:t>
            </a:r>
            <a:r>
              <a:rPr lang="uk-UA" sz="1600" dirty="0" smtClean="0"/>
              <a:t> лімфатичні вузли; 3 - латеральні шийні лімфатичні вузли; 4 - лівий яремний стовбур; 5 - лівий підключичний стовбур; 6 - підключична вена; </a:t>
            </a:r>
          </a:p>
          <a:p>
            <a:r>
              <a:rPr lang="uk-UA" sz="1600" dirty="0" smtClean="0"/>
              <a:t>7 - ліва </a:t>
            </a:r>
            <a:r>
              <a:rPr lang="uk-UA" sz="1600" dirty="0" err="1" smtClean="0"/>
              <a:t>плечоголовна</a:t>
            </a:r>
            <a:r>
              <a:rPr lang="uk-UA" sz="1600" dirty="0" smtClean="0"/>
              <a:t> вена;  8 - грудна протока; 9 - </a:t>
            </a:r>
            <a:r>
              <a:rPr lang="uk-UA" sz="1600" dirty="0" err="1" smtClean="0"/>
              <a:t>навкологруд</a:t>
            </a:r>
            <a:r>
              <a:rPr lang="en-US" sz="1600" dirty="0" smtClean="0"/>
              <a:t>y</a:t>
            </a:r>
            <a:r>
              <a:rPr lang="uk-UA" sz="1600" dirty="0" err="1" smtClean="0"/>
              <a:t>инні</a:t>
            </a:r>
            <a:r>
              <a:rPr lang="uk-UA" sz="1600" dirty="0" smtClean="0"/>
              <a:t> вузли; 10 - пахвові лімфатичні вузли; 11 - цистерна грудної протоки; 12 - кишковий стовбур; 13 - поверхневі лімфатичні судини верхньої кінцівки; 14 - загальні та зовнішні клубові лімфатичні вузли; </a:t>
            </a:r>
          </a:p>
          <a:p>
            <a:r>
              <a:rPr lang="uk-UA" sz="1600" dirty="0" smtClean="0"/>
              <a:t>15 - поверхневі пахові лімфатичні вузли;  16 - поверхневі лімфатичні судини нижньої кінцівки;  17 – правий поперековий стовбур</a:t>
            </a:r>
            <a:endParaRPr lang="uk-UA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0151"/>
            <a:ext cx="58483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u="sng" dirty="0"/>
              <a:t>У лімфатичній системі виділяють:</a:t>
            </a:r>
            <a:r>
              <a:rPr lang="uk-UA" dirty="0"/>
              <a:t>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лімфатичні </a:t>
            </a:r>
            <a:r>
              <a:rPr lang="uk-UA" dirty="0"/>
              <a:t>капіляри, які виконують функції всмоктування тканинної рідини з речовинами, що в ній містяться, і утворюють </a:t>
            </a:r>
            <a:r>
              <a:rPr lang="uk-UA" dirty="0" err="1"/>
              <a:t>лімфокапілярні</a:t>
            </a:r>
            <a:r>
              <a:rPr lang="uk-UA" dirty="0"/>
              <a:t> мережі;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лімфатичні </a:t>
            </a:r>
            <a:r>
              <a:rPr lang="uk-UA" dirty="0"/>
              <a:t>судини, по яких лімфа з капілярів тече до реґіонарних лімфатичних вузлів і великим колекторним лімфатичним судинам;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лімфатичні </a:t>
            </a:r>
            <a:r>
              <a:rPr lang="uk-UA" dirty="0"/>
              <a:t>колектори - стовбури і протоки, за якими лімфа відтікає у правий і лівий венозний кут, утворений злиттям внутрішньої яремної і підключичної вен, або в одну з цих вен у </a:t>
            </a:r>
            <a:r>
              <a:rPr lang="uk-UA" dirty="0" smtClean="0"/>
              <a:t>місце </a:t>
            </a:r>
            <a:r>
              <a:rPr lang="uk-UA" dirty="0"/>
              <a:t>їх з'єднання;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лімфатичні </a:t>
            </a:r>
            <a:r>
              <a:rPr lang="uk-UA" dirty="0"/>
              <a:t>вузли, що лежать на шляхах току лімфи та виконують бар'єрно-фільтраційну, імунну і </a:t>
            </a:r>
            <a:r>
              <a:rPr lang="uk-UA" dirty="0" err="1"/>
              <a:t>лімфоцитопоетичну</a:t>
            </a:r>
            <a:r>
              <a:rPr lang="uk-UA" dirty="0"/>
              <a:t> функції.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954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vmede.org/sait/content/Anatomija_sapin_2/3_files/mb4_0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789040" cy="538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623114"/>
            <a:ext cx="3816424" cy="5509200"/>
          </a:xfrm>
          <a:prstGeom prst="rect">
            <a:avLst/>
          </a:prstGeom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uk-UA" sz="1600" u="sng" dirty="0" smtClean="0"/>
              <a:t>Лімфатичні судини і вузли пахвової порожнини</a:t>
            </a:r>
            <a:r>
              <a:rPr lang="uk-UA" sz="1600" dirty="0" smtClean="0"/>
              <a:t>: </a:t>
            </a:r>
          </a:p>
          <a:p>
            <a:r>
              <a:rPr lang="uk-UA" sz="1600" dirty="0" smtClean="0"/>
              <a:t>1 - внутрішня яремна вена; </a:t>
            </a:r>
          </a:p>
          <a:p>
            <a:r>
              <a:rPr lang="uk-UA" sz="1600" dirty="0" smtClean="0"/>
              <a:t>2 - лімфатичні судини, що прямують до верхівкових пахвових і глибоких шийних  лімфатичних вузлів; </a:t>
            </a:r>
          </a:p>
          <a:p>
            <a:r>
              <a:rPr lang="uk-UA" sz="1600" dirty="0" smtClean="0"/>
              <a:t>3 - лімфатичні судини, що прямують до </a:t>
            </a:r>
            <a:r>
              <a:rPr lang="uk-UA" sz="1600" dirty="0" err="1" smtClean="0"/>
              <a:t>навкологрудинних</a:t>
            </a:r>
            <a:r>
              <a:rPr lang="uk-UA" sz="1600" dirty="0" smtClean="0"/>
              <a:t> лімфатичних вузлів; </a:t>
            </a:r>
          </a:p>
          <a:p>
            <a:r>
              <a:rPr lang="uk-UA" sz="1600" dirty="0" smtClean="0"/>
              <a:t>4 - молочна залоза; </a:t>
            </a:r>
          </a:p>
          <a:p>
            <a:r>
              <a:rPr lang="uk-UA" sz="1600" dirty="0" smtClean="0"/>
              <a:t>5 - лімфатичні судини, що прямують до пахвових лімфатичних вузлів; </a:t>
            </a:r>
          </a:p>
          <a:p>
            <a:r>
              <a:rPr lang="uk-UA" sz="1600" dirty="0" smtClean="0"/>
              <a:t>6 - латеральні грудні вени і артерія; </a:t>
            </a:r>
          </a:p>
          <a:p>
            <a:r>
              <a:rPr lang="uk-UA" sz="1600" dirty="0" smtClean="0"/>
              <a:t>7 - </a:t>
            </a:r>
            <a:r>
              <a:rPr lang="uk-UA" sz="1600" dirty="0" err="1" smtClean="0"/>
              <a:t>грудоспинні</a:t>
            </a:r>
            <a:r>
              <a:rPr lang="uk-UA" sz="1600" dirty="0" smtClean="0"/>
              <a:t> вени і артерія; </a:t>
            </a:r>
          </a:p>
          <a:p>
            <a:r>
              <a:rPr lang="uk-UA" sz="1600" dirty="0" smtClean="0"/>
              <a:t>8 - медіальні пахвові лімфатичні вузли; </a:t>
            </a:r>
          </a:p>
          <a:p>
            <a:r>
              <a:rPr lang="uk-UA" sz="1600" dirty="0" smtClean="0"/>
              <a:t>9 - задні пахвові лімфатичні вузли; </a:t>
            </a:r>
          </a:p>
          <a:p>
            <a:r>
              <a:rPr lang="uk-UA" sz="1600" dirty="0" smtClean="0"/>
              <a:t>10 - латеральні пахвові лімфатичні вузли; </a:t>
            </a:r>
          </a:p>
          <a:p>
            <a:r>
              <a:rPr lang="uk-UA" sz="1600" dirty="0" smtClean="0"/>
              <a:t>11 - пахвова вена; </a:t>
            </a:r>
          </a:p>
          <a:p>
            <a:r>
              <a:rPr lang="uk-UA" sz="1600" dirty="0" smtClean="0"/>
              <a:t>12 - центральні пахвові лімфатичні вузли; </a:t>
            </a:r>
          </a:p>
          <a:p>
            <a:r>
              <a:rPr lang="uk-UA" sz="1600" dirty="0" smtClean="0"/>
              <a:t>13 - верхівкові пахвові лімфатичні вузли; </a:t>
            </a:r>
          </a:p>
          <a:p>
            <a:r>
              <a:rPr lang="uk-UA" sz="1600" dirty="0" smtClean="0"/>
              <a:t>14 - підключичний стовбур; </a:t>
            </a:r>
          </a:p>
          <a:p>
            <a:r>
              <a:rPr lang="uk-UA" sz="1600" dirty="0" smtClean="0"/>
              <a:t>15 - надключичні лімфатичні вузли; </a:t>
            </a:r>
          </a:p>
          <a:p>
            <a:r>
              <a:rPr lang="uk-UA" sz="1600" dirty="0" smtClean="0"/>
              <a:t>16 - права підключична вена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8259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28802"/>
            <a:ext cx="3837545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 err="1" smtClean="0"/>
              <a:t>Міжгрудні</a:t>
            </a:r>
            <a:r>
              <a:rPr lang="uk-UA" b="1" i="1" dirty="0" smtClean="0"/>
              <a:t> </a:t>
            </a:r>
            <a:r>
              <a:rPr lang="uk-UA" b="1" i="1" dirty="0"/>
              <a:t>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interpectorales</a:t>
            </a:r>
            <a:r>
              <a:rPr lang="uk-UA" b="1" i="1" dirty="0"/>
              <a:t>)</a:t>
            </a:r>
            <a:r>
              <a:rPr lang="uk-UA" dirty="0"/>
              <a:t> (1-5), розміщені в передній стінці пахвової ямки між великим і малим грудними м’язами. У вузли впадають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прилеглих м’язів, </a:t>
            </a:r>
            <a:r>
              <a:rPr lang="uk-UA" dirty="0" err="1"/>
              <a:t>грудих</a:t>
            </a:r>
            <a:r>
              <a:rPr lang="uk-UA" dirty="0"/>
              <a:t>, плечових і підлопаткових пахвових вузлів. Виносні лімфатичні судини </a:t>
            </a:r>
            <a:r>
              <a:rPr lang="uk-UA" dirty="0" err="1"/>
              <a:t>міжгрудних</a:t>
            </a:r>
            <a:r>
              <a:rPr lang="uk-UA" dirty="0"/>
              <a:t> вузлів прямують до верхівкових пахвових вузлів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2" descr="https://cf.ppt-online.org/files/slide/2/27nryKiNPqhM9cXbjsFeLkpuvDTYlaWREzHAgO/slide-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9" t="14544" r="4437" b="38961"/>
          <a:stretch/>
        </p:blipFill>
        <p:spPr bwMode="auto">
          <a:xfrm>
            <a:off x="4211960" y="833847"/>
            <a:ext cx="4787149" cy="32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237" y="182416"/>
            <a:ext cx="8865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u="sng" dirty="0">
                <a:solidFill>
                  <a:prstClr val="black"/>
                </a:solidFill>
              </a:rPr>
              <a:t>У цій ділянці є ще декілька невеликих груп лімфатичних вузлів: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2063" y="4108508"/>
            <a:ext cx="769704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prstClr val="black"/>
                </a:solidFill>
              </a:rPr>
              <a:t>Підключичні 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infraclaviculares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(1-3), містяться в дельтоподібно-грудній борозні вздовж головної вени. Вони приймають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від м’яких тканин дельтоподібної ділянки, їх виносні судини прямують до пахвових і надключичних вузлів.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uk-UA" b="1" i="1" dirty="0">
                <a:solidFill>
                  <a:prstClr val="black"/>
                </a:solidFill>
              </a:rPr>
              <a:t>Плечові 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brachiales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(1-3), розміщені на </a:t>
            </a:r>
            <a:r>
              <a:rPr lang="uk-UA" dirty="0" err="1">
                <a:solidFill>
                  <a:prstClr val="black"/>
                </a:solidFill>
              </a:rPr>
              <a:t>передньоприсередній</a:t>
            </a:r>
            <a:r>
              <a:rPr lang="uk-UA" dirty="0">
                <a:solidFill>
                  <a:prstClr val="black"/>
                </a:solidFill>
              </a:rPr>
              <a:t> поверхні двох плечових вен у місці їх з’єднання в один стовбур. У вузли впадають ряд </a:t>
            </a:r>
            <a:r>
              <a:rPr lang="uk-UA" dirty="0" err="1">
                <a:solidFill>
                  <a:prstClr val="black"/>
                </a:solidFill>
              </a:rPr>
              <a:t>приносних</a:t>
            </a:r>
            <a:r>
              <a:rPr lang="uk-UA" dirty="0">
                <a:solidFill>
                  <a:prstClr val="black"/>
                </a:solidFill>
              </a:rPr>
              <a:t> лімфатичних судин верхньої кінцівки і від прилеглих м’яких тканин. Їх виносні лімфатичні судини відкриваються в центральні та підлопаткові пахвові лімфатичні вузли.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 descr="http://vmede.org/sait/content/Anatomija_bili4_t2/8_files/mb4_10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0166"/>
            <a:ext cx="5048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&quot;подмышечные лимфатические узл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68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90791"/>
            <a:ext cx="4184135" cy="6740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Усі пахвові лімфатичні вузли з’єднані між собою численними лімфатичними судинами, утворюючи </a:t>
            </a:r>
            <a:r>
              <a:rPr lang="uk-UA" b="1" i="1" dirty="0"/>
              <a:t>пахвове лімфатичне сплетення (</a:t>
            </a:r>
            <a:r>
              <a:rPr lang="uk-UA" b="1" i="1" dirty="0" err="1"/>
              <a:t>plexus</a:t>
            </a:r>
            <a:r>
              <a:rPr lang="uk-UA" b="1" i="1" dirty="0"/>
              <a:t> </a:t>
            </a:r>
            <a:r>
              <a:rPr lang="uk-UA" b="1" i="1" dirty="0" err="1"/>
              <a:t>lymphaticus</a:t>
            </a:r>
            <a:r>
              <a:rPr lang="uk-UA" b="1" i="1" dirty="0"/>
              <a:t> </a:t>
            </a:r>
            <a:r>
              <a:rPr lang="uk-UA" b="1" i="1" dirty="0" err="1"/>
              <a:t>axillaris</a:t>
            </a:r>
            <a:r>
              <a:rPr lang="uk-UA" b="1" i="1" dirty="0"/>
              <a:t>)</a:t>
            </a:r>
            <a:r>
              <a:rPr lang="uk-UA" dirty="0"/>
              <a:t>. У пахвові лімфатичні вузли відкриваються </a:t>
            </a:r>
            <a:r>
              <a:rPr lang="uk-UA" dirty="0" err="1"/>
              <a:t>приносні</a:t>
            </a:r>
            <a:r>
              <a:rPr lang="uk-UA" dirty="0"/>
              <a:t> лімфатичні судини з ділянок верхньої кінцівки, зокрема, пахвової і дельтоподібної ділянок, груді (грудної залози), передніх та бічних ділянок грудної клітки і спини. Від усіх груп пахвових лімфатичних вузлів виносні лімфатичні судини впадають у верхівкові пахвові лімфатичні вузли. Їх виносні лімфатичні судини утворюють правий і лівий підключичні стовбури. </a:t>
            </a:r>
            <a:endParaRPr lang="uk-UA" dirty="0" smtClean="0"/>
          </a:p>
          <a:p>
            <a:r>
              <a:rPr lang="uk-UA" b="1" i="1" dirty="0" smtClean="0"/>
              <a:t>Правий </a:t>
            </a:r>
            <a:r>
              <a:rPr lang="uk-UA" b="1" i="1" dirty="0"/>
              <a:t>підключичний стовбур (</a:t>
            </a:r>
            <a:r>
              <a:rPr lang="uk-UA" b="1" i="1" dirty="0" err="1"/>
              <a:t>truncus</a:t>
            </a:r>
            <a:r>
              <a:rPr lang="uk-UA" b="1" i="1" dirty="0"/>
              <a:t> </a:t>
            </a:r>
            <a:r>
              <a:rPr lang="uk-UA" b="1" i="1" dirty="0" err="1"/>
              <a:t>subclavius</a:t>
            </a:r>
            <a:r>
              <a:rPr lang="uk-UA" b="1" i="1" dirty="0"/>
              <a:t> </a:t>
            </a:r>
            <a:r>
              <a:rPr lang="uk-UA" b="1" i="1" dirty="0" err="1"/>
              <a:t>dexter</a:t>
            </a:r>
            <a:r>
              <a:rPr lang="uk-UA" b="1" i="1" dirty="0"/>
              <a:t>)</a:t>
            </a:r>
            <a:r>
              <a:rPr lang="uk-UA" dirty="0"/>
              <a:t> впадає у праву лімфатичну протоку або в одну із вен, що утворюють правий венозний кут. </a:t>
            </a:r>
            <a:endParaRPr lang="uk-UA" dirty="0" smtClean="0"/>
          </a:p>
          <a:p>
            <a:r>
              <a:rPr lang="uk-UA" b="1" i="1" dirty="0" smtClean="0"/>
              <a:t>Лівий </a:t>
            </a:r>
            <a:r>
              <a:rPr lang="uk-UA" b="1" i="1" dirty="0"/>
              <a:t>підключичний стовбур (</a:t>
            </a:r>
            <a:r>
              <a:rPr lang="uk-UA" b="1" i="1" dirty="0" err="1"/>
              <a:t>truncus</a:t>
            </a:r>
            <a:r>
              <a:rPr lang="uk-UA" b="1" i="1" dirty="0"/>
              <a:t> </a:t>
            </a:r>
            <a:r>
              <a:rPr lang="uk-UA" b="1" i="1" dirty="0" err="1"/>
              <a:t>subclavius</a:t>
            </a:r>
            <a:r>
              <a:rPr lang="uk-UA" b="1" i="1" dirty="0"/>
              <a:t> </a:t>
            </a:r>
            <a:r>
              <a:rPr lang="uk-UA" b="1" i="1" dirty="0" err="1"/>
              <a:t>sinister</a:t>
            </a:r>
            <a:r>
              <a:rPr lang="uk-UA" b="1" i="1" dirty="0"/>
              <a:t>)</a:t>
            </a:r>
            <a:r>
              <a:rPr lang="uk-UA" dirty="0"/>
              <a:t> впадає у грудну протоку або в одну із вен, що утворюють лівий венозний кут.</a:t>
            </a:r>
            <a:endParaRPr lang="ru-RU" dirty="0"/>
          </a:p>
        </p:txBody>
      </p:sp>
      <p:pic>
        <p:nvPicPr>
          <p:cNvPr id="3" name="Picture 2" descr="Картинки по запросу &quot;лимфатический капилляр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6173" r="48538" b="33771"/>
          <a:stretch/>
        </p:blipFill>
        <p:spPr bwMode="auto">
          <a:xfrm>
            <a:off x="4932040" y="206751"/>
            <a:ext cx="3649054" cy="33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vmede.org/sait/content/Anatomija_bili4_t2/8_files/mb4_0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31" y="90791"/>
            <a:ext cx="4816865" cy="47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2736"/>
            <a:ext cx="6048672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Лімфатичні </a:t>
            </a:r>
            <a:r>
              <a:rPr lang="uk-UA" b="1" dirty="0"/>
              <a:t>судини нижньої кінцівки.</a:t>
            </a:r>
            <a:r>
              <a:rPr lang="uk-UA" dirty="0"/>
              <a:t> На нижній кінцівці є поверхневі та глибокі лімфатичні судини, між якими існують численні </a:t>
            </a:r>
            <a:r>
              <a:rPr lang="uk-UA" dirty="0" smtClean="0"/>
              <a:t>анастомози. </a:t>
            </a:r>
          </a:p>
          <a:p>
            <a:r>
              <a:rPr lang="uk-UA" dirty="0" smtClean="0"/>
              <a:t>Лімфатичні </a:t>
            </a:r>
            <a:r>
              <a:rPr lang="uk-UA" dirty="0"/>
              <a:t>судини беруть свій початок від підошовної і тильної </a:t>
            </a:r>
            <a:r>
              <a:rPr lang="uk-UA" dirty="0" err="1"/>
              <a:t>лімфокапілярних</a:t>
            </a:r>
            <a:r>
              <a:rPr lang="uk-UA" dirty="0"/>
              <a:t> сіток стопи. </a:t>
            </a:r>
            <a:endParaRPr lang="ru-RU" dirty="0"/>
          </a:p>
          <a:p>
            <a:r>
              <a:rPr lang="uk-UA" b="1" i="1" dirty="0"/>
              <a:t>Поверхневі лімфатичні судини (</a:t>
            </a:r>
            <a:r>
              <a:rPr lang="uk-UA" b="1" i="1" dirty="0" err="1"/>
              <a:t>vasa</a:t>
            </a:r>
            <a:r>
              <a:rPr lang="uk-UA" b="1" i="1" dirty="0"/>
              <a:t> </a:t>
            </a:r>
            <a:r>
              <a:rPr lang="uk-UA" b="1" i="1" dirty="0" err="1"/>
              <a:t>lymphatica</a:t>
            </a:r>
            <a:r>
              <a:rPr lang="uk-UA" b="1" i="1" dirty="0"/>
              <a:t> </a:t>
            </a:r>
            <a:r>
              <a:rPr lang="uk-UA" b="1" i="1" dirty="0" err="1"/>
              <a:t>superficiales</a:t>
            </a:r>
            <a:r>
              <a:rPr lang="uk-UA" b="1" i="1" dirty="0"/>
              <a:t>) нижньої кінцівки</a:t>
            </a:r>
            <a:r>
              <a:rPr lang="uk-UA" dirty="0"/>
              <a:t>, які розташовані над поверхневими </a:t>
            </a:r>
            <a:r>
              <a:rPr lang="uk-UA" dirty="0" err="1"/>
              <a:t>фасціями</a:t>
            </a:r>
            <a:r>
              <a:rPr lang="uk-UA" dirty="0"/>
              <a:t>, </a:t>
            </a:r>
            <a:r>
              <a:rPr lang="uk-UA" dirty="0" smtClean="0"/>
              <a:t>поділяють </a:t>
            </a:r>
            <a:r>
              <a:rPr lang="uk-UA" dirty="0"/>
              <a:t>на </a:t>
            </a:r>
            <a:r>
              <a:rPr lang="uk-UA" dirty="0" err="1"/>
              <a:t>присередню</a:t>
            </a:r>
            <a:r>
              <a:rPr lang="uk-UA" dirty="0"/>
              <a:t>, задню і бічну групи.</a:t>
            </a:r>
            <a:endParaRPr lang="ru-RU" dirty="0"/>
          </a:p>
          <a:p>
            <a:r>
              <a:rPr lang="uk-UA" i="1" dirty="0" err="1"/>
              <a:t>Присередні</a:t>
            </a:r>
            <a:r>
              <a:rPr lang="uk-UA" i="1" dirty="0"/>
              <a:t> поверхневі лімфатичні судини (</a:t>
            </a:r>
            <a:r>
              <a:rPr lang="uk-UA" i="1" dirty="0" err="1"/>
              <a:t>vasa</a:t>
            </a:r>
            <a:r>
              <a:rPr lang="uk-UA" i="1" dirty="0"/>
              <a:t> </a:t>
            </a:r>
            <a:r>
              <a:rPr lang="uk-UA" i="1" dirty="0" err="1"/>
              <a:t>lymphatica</a:t>
            </a:r>
            <a:r>
              <a:rPr lang="uk-UA" i="1" dirty="0"/>
              <a:t> </a:t>
            </a:r>
            <a:r>
              <a:rPr lang="uk-UA" i="1" dirty="0" err="1"/>
              <a:t>superficialia</a:t>
            </a:r>
            <a:r>
              <a:rPr lang="uk-UA" i="1" dirty="0"/>
              <a:t> </a:t>
            </a:r>
            <a:r>
              <a:rPr lang="uk-UA" i="1" dirty="0" err="1"/>
              <a:t>medialia</a:t>
            </a:r>
            <a:r>
              <a:rPr lang="uk-UA" i="1" dirty="0"/>
              <a:t>) </a:t>
            </a:r>
            <a:r>
              <a:rPr lang="uk-UA" dirty="0"/>
              <a:t>(8-12), приймають лімфу від І, ІІ, ІІІ пальців, тильної поверхні </a:t>
            </a:r>
            <a:r>
              <a:rPr lang="uk-UA" dirty="0" err="1"/>
              <a:t>присереднього</a:t>
            </a:r>
            <a:r>
              <a:rPr lang="uk-UA" dirty="0"/>
              <a:t> краю стопи, </a:t>
            </a:r>
            <a:r>
              <a:rPr lang="uk-UA" dirty="0" err="1"/>
              <a:t>присередньої</a:t>
            </a:r>
            <a:r>
              <a:rPr lang="uk-UA" dirty="0"/>
              <a:t> і </a:t>
            </a:r>
            <a:r>
              <a:rPr lang="uk-UA" dirty="0" err="1"/>
              <a:t>задньоприсередньої</a:t>
            </a:r>
            <a:r>
              <a:rPr lang="uk-UA" dirty="0"/>
              <a:t> поверхонь гомілки та стегна. Ці судини проходять вздовж великої підшкірної вени і впадають у поверхневі пахвинні лімфатичні вузли</a:t>
            </a:r>
            <a:r>
              <a:rPr lang="uk-UA" dirty="0" smtClean="0"/>
              <a:t>.</a:t>
            </a:r>
          </a:p>
          <a:p>
            <a:r>
              <a:rPr lang="uk-UA" i="1" dirty="0"/>
              <a:t>Бічні поверхневі лімфатичні судини (</a:t>
            </a:r>
            <a:r>
              <a:rPr lang="uk-UA" i="1" dirty="0" err="1"/>
              <a:t>vasa</a:t>
            </a:r>
            <a:r>
              <a:rPr lang="uk-UA" i="1" dirty="0"/>
              <a:t> </a:t>
            </a:r>
            <a:r>
              <a:rPr lang="uk-UA" i="1" dirty="0" err="1"/>
              <a:t>lymphatica</a:t>
            </a:r>
            <a:r>
              <a:rPr lang="uk-UA" i="1" dirty="0"/>
              <a:t> </a:t>
            </a:r>
            <a:r>
              <a:rPr lang="uk-UA" i="1" dirty="0" err="1"/>
              <a:t>superficialia</a:t>
            </a:r>
            <a:r>
              <a:rPr lang="uk-UA" i="1" dirty="0"/>
              <a:t> </a:t>
            </a:r>
            <a:r>
              <a:rPr lang="uk-UA" i="1" dirty="0" err="1"/>
              <a:t>lateralia</a:t>
            </a:r>
            <a:r>
              <a:rPr lang="uk-UA" i="1" dirty="0"/>
              <a:t>)</a:t>
            </a:r>
            <a:r>
              <a:rPr lang="uk-UA" dirty="0"/>
              <a:t> (1-6), приймають лімфу від IV і V пальців, бічної частини тилу стопи і бічної поверхні гомілки. Ці судини прямують вверх і нижче колінного суглоба зливаються із судинами </a:t>
            </a:r>
            <a:r>
              <a:rPr lang="uk-UA" dirty="0" err="1"/>
              <a:t>присередньої</a:t>
            </a:r>
            <a:r>
              <a:rPr lang="uk-UA" dirty="0"/>
              <a:t> групи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086643" cy="948690"/>
          </a:xfrm>
        </p:spPr>
        <p:txBody>
          <a:bodyPr>
            <a:noAutofit/>
          </a:bodyPr>
          <a:lstStyle/>
          <a:p>
            <a:r>
              <a:rPr lang="uk-UA" sz="2800" b="1" i="1" dirty="0"/>
              <a:t>Лімфатичні судини і ділянкові лімфатичні вузли нижньої </a:t>
            </a:r>
            <a:r>
              <a:rPr lang="uk-UA" sz="2800" b="1" i="1" dirty="0" smtClean="0"/>
              <a:t>кінцівки</a:t>
            </a:r>
            <a:endParaRPr lang="ru-RU" sz="2800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1068"/>
            <a:ext cx="295232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81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2290"/>
            <a:ext cx="3240360" cy="6463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/>
              <a:t>Задні поверхневі лімфатичні судини (</a:t>
            </a:r>
            <a:r>
              <a:rPr lang="uk-UA" i="1" dirty="0" err="1"/>
              <a:t>vasa</a:t>
            </a:r>
            <a:r>
              <a:rPr lang="uk-UA" i="1" dirty="0"/>
              <a:t> </a:t>
            </a:r>
            <a:r>
              <a:rPr lang="uk-UA" i="1" dirty="0" err="1"/>
              <a:t>lymphatica</a:t>
            </a:r>
            <a:r>
              <a:rPr lang="uk-UA" i="1" dirty="0"/>
              <a:t> </a:t>
            </a:r>
            <a:r>
              <a:rPr lang="uk-UA" i="1" dirty="0" err="1"/>
              <a:t>superficialia</a:t>
            </a:r>
            <a:r>
              <a:rPr lang="uk-UA" i="1" dirty="0"/>
              <a:t> </a:t>
            </a:r>
            <a:r>
              <a:rPr lang="uk-UA" i="1" dirty="0" err="1"/>
              <a:t>posteriora</a:t>
            </a:r>
            <a:r>
              <a:rPr lang="uk-UA" i="1" dirty="0"/>
              <a:t>)</a:t>
            </a:r>
            <a:r>
              <a:rPr lang="uk-UA" dirty="0"/>
              <a:t> (3-5), приймають лімфу від шкіри і підшкірної клітковини бічного краю тилу стопи та підошви, п’яткової ділянки, вони прямують вздовж малої підшкірної вени і впадають у підколінні лімфатичні вузли.</a:t>
            </a:r>
            <a:endParaRPr lang="ru-RU" dirty="0"/>
          </a:p>
          <a:p>
            <a:r>
              <a:rPr lang="uk-UA" b="1" i="1" dirty="0"/>
              <a:t>Глибокі лімфатичні судини (</a:t>
            </a:r>
            <a:r>
              <a:rPr lang="uk-UA" b="1" i="1" dirty="0" err="1"/>
              <a:t>vasa</a:t>
            </a:r>
            <a:r>
              <a:rPr lang="uk-UA" b="1" i="1" dirty="0"/>
              <a:t> </a:t>
            </a:r>
            <a:r>
              <a:rPr lang="uk-UA" b="1" i="1" dirty="0" err="1"/>
              <a:t>lymphatica</a:t>
            </a:r>
            <a:r>
              <a:rPr lang="uk-UA" b="1" i="1" dirty="0"/>
              <a:t> </a:t>
            </a:r>
            <a:r>
              <a:rPr lang="uk-UA" b="1" i="1" dirty="0" err="1"/>
              <a:t>profunda</a:t>
            </a:r>
            <a:r>
              <a:rPr lang="uk-UA" b="1" i="1" dirty="0"/>
              <a:t>) </a:t>
            </a:r>
            <a:r>
              <a:rPr lang="uk-UA" dirty="0"/>
              <a:t>приймають лімфу з </a:t>
            </a:r>
            <a:r>
              <a:rPr lang="uk-UA" dirty="0" err="1"/>
              <a:t>лімфокапілярних</a:t>
            </a:r>
            <a:r>
              <a:rPr lang="uk-UA" dirty="0"/>
              <a:t> сіток м’язів, сухожилків, суглобових капсул, синовіальних сумок і </a:t>
            </a:r>
            <a:r>
              <a:rPr lang="uk-UA" dirty="0" err="1"/>
              <a:t>піхв</a:t>
            </a:r>
            <a:r>
              <a:rPr lang="uk-UA" dirty="0"/>
              <a:t>, глибоких </a:t>
            </a:r>
            <a:r>
              <a:rPr lang="uk-UA" dirty="0" err="1"/>
              <a:t>фасцій</a:t>
            </a:r>
            <a:r>
              <a:rPr lang="uk-UA" dirty="0"/>
              <a:t>, окістя і нервів</a:t>
            </a:r>
            <a:r>
              <a:rPr lang="uk-UA" b="1" i="1" dirty="0"/>
              <a:t> </a:t>
            </a:r>
            <a:r>
              <a:rPr lang="uk-UA" dirty="0"/>
              <a:t>нижньої кінцівки. Ці судини супроводжують глибокі артерії і вени стопи, гомілки та стегна, йдуть вверх і впадають у підколінні та глибокі пахвинні лімфатичні вузли.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»Ð¸Ð¼ÑÐ°ÑÐ¸ÑÐµÑÐºÐ¸Ðµ ÑÐ¾ÑÑÐ´Ñ Ð½Ð¸Ð¶Ð½ÐµÐ¹ ÐºÐ¾Ð½ÐµÑÐ½Ð¾ÑÑÐ¸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6" r="19312" b="37596"/>
          <a:stretch/>
        </p:blipFill>
        <p:spPr bwMode="auto">
          <a:xfrm>
            <a:off x="5148064" y="2589358"/>
            <a:ext cx="1623927" cy="42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»Ð¸Ð¼ÑÐ°ÑÐ¸ÑÐµÑÐºÐ¸Ðµ ÑÐ¾ÑÑÐ´Ñ Ð½Ð¸Ð¶Ð½ÐµÐ¹ ÐºÐ¾Ð½ÐµÑÐ½Ð¾ÑÑÐ¸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r="43917" b="49757"/>
          <a:stretch/>
        </p:blipFill>
        <p:spPr bwMode="auto">
          <a:xfrm>
            <a:off x="3347865" y="172290"/>
            <a:ext cx="3168351" cy="32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vmede.org/sait/content/Anatomija_bili4_t2/8_files/mb4_0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35" y="192785"/>
            <a:ext cx="4608512" cy="64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vmede.org/sait/content/Anatomija_bili4_t2/8_files/mb4_05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93" y="192785"/>
            <a:ext cx="5057775" cy="628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700808"/>
            <a:ext cx="5040560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smtClean="0"/>
              <a:t>поверхневі </a:t>
            </a:r>
            <a:r>
              <a:rPr lang="uk-UA" i="1" dirty="0"/>
              <a:t>підколінні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poplitei</a:t>
            </a:r>
            <a:r>
              <a:rPr lang="uk-UA" i="1" dirty="0"/>
              <a:t> </a:t>
            </a:r>
            <a:r>
              <a:rPr lang="uk-UA" i="1" dirty="0" err="1"/>
              <a:t>superficiales</a:t>
            </a:r>
            <a:r>
              <a:rPr lang="uk-UA" i="1" dirty="0"/>
              <a:t>)</a:t>
            </a:r>
            <a:r>
              <a:rPr lang="uk-UA" dirty="0"/>
              <a:t> розташовані поверх підколінної фасції. У ці вузли притікає лімфа із поверхневих лімфатичних судин гомілки задньої групи і частково із судин бічної групи;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smtClean="0"/>
              <a:t>глибокі </a:t>
            </a:r>
            <a:r>
              <a:rPr lang="uk-UA" i="1" dirty="0"/>
              <a:t>підколінні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poplitei</a:t>
            </a:r>
            <a:r>
              <a:rPr lang="uk-UA" i="1" dirty="0"/>
              <a:t> </a:t>
            </a:r>
            <a:r>
              <a:rPr lang="uk-UA" i="1" dirty="0" err="1"/>
              <a:t>profundi</a:t>
            </a:r>
            <a:r>
              <a:rPr lang="uk-UA" i="1" dirty="0"/>
              <a:t>)</a:t>
            </a:r>
            <a:r>
              <a:rPr lang="uk-UA" dirty="0"/>
              <a:t> приймають лімфу від частини глибоких </a:t>
            </a:r>
            <a:r>
              <a:rPr lang="uk-UA" dirty="0" err="1"/>
              <a:t>приносних</a:t>
            </a:r>
            <a:r>
              <a:rPr lang="uk-UA" dirty="0"/>
              <a:t> лімфатичних судин гомілки.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Іноді </a:t>
            </a:r>
            <a:r>
              <a:rPr lang="uk-UA" dirty="0"/>
              <a:t>у верхній третині гомілки трапляються </a:t>
            </a:r>
            <a:r>
              <a:rPr lang="uk-UA" i="1" dirty="0"/>
              <a:t>передній і задній великогомілкові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tibiales</a:t>
            </a:r>
            <a:r>
              <a:rPr lang="uk-UA" i="1" dirty="0"/>
              <a:t> </a:t>
            </a:r>
            <a:r>
              <a:rPr lang="uk-UA" i="1" dirty="0" err="1"/>
              <a:t>anterior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posterior</a:t>
            </a:r>
            <a:r>
              <a:rPr lang="uk-UA" i="1" dirty="0"/>
              <a:t>)</a:t>
            </a:r>
            <a:r>
              <a:rPr lang="uk-UA" dirty="0"/>
              <a:t> та </a:t>
            </a:r>
            <a:r>
              <a:rPr lang="uk-UA" i="1" dirty="0"/>
              <a:t>малогомілковий 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fibularis</a:t>
            </a:r>
            <a:r>
              <a:rPr lang="uk-UA" i="1" dirty="0"/>
              <a:t>)</a:t>
            </a:r>
            <a:r>
              <a:rPr lang="uk-UA" dirty="0"/>
              <a:t>, які розташовані на шляху глибоких лімфатичних судин гомілки біля однойменних артерій і вен. Виносні лімфатичні судини підколінних вузлів прямують до пахвинних лімфатичних вузлів.</a:t>
            </a:r>
            <a:endParaRPr lang="ru-RU" dirty="0"/>
          </a:p>
        </p:txBody>
      </p:sp>
      <p:pic>
        <p:nvPicPr>
          <p:cNvPr id="6" name="Picture 2" descr="Картинки по запросу &quot;подколенные лимфатические узл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096344" cy="28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3869" y="116632"/>
            <a:ext cx="813690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prstClr val="black"/>
                </a:solidFill>
              </a:rPr>
              <a:t>Ділянкові лімфатичні вузли нижньої кінцівки (</a:t>
            </a:r>
            <a:r>
              <a:rPr lang="uk-UA" b="1" dirty="0" err="1">
                <a:solidFill>
                  <a:prstClr val="black"/>
                </a:solidFill>
              </a:rPr>
              <a:t>nodi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r>
              <a:rPr lang="uk-UA" b="1" dirty="0" err="1">
                <a:solidFill>
                  <a:prstClr val="black"/>
                </a:solidFill>
              </a:rPr>
              <a:t>lymphatici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r>
              <a:rPr lang="uk-UA" b="1" dirty="0" err="1">
                <a:solidFill>
                  <a:prstClr val="black"/>
                </a:solidFill>
              </a:rPr>
              <a:t>regionales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r>
              <a:rPr lang="uk-UA" b="1" dirty="0" err="1">
                <a:solidFill>
                  <a:prstClr val="black"/>
                </a:solidFill>
              </a:rPr>
              <a:t>membri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r>
              <a:rPr lang="uk-UA" b="1" dirty="0" err="1">
                <a:solidFill>
                  <a:prstClr val="black"/>
                </a:solidFill>
              </a:rPr>
              <a:t>inferioris</a:t>
            </a:r>
            <a:r>
              <a:rPr lang="uk-UA" b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представлені підколінними і пахвинними лімфатичними вузлами.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uk-UA" b="1" i="1" dirty="0">
                <a:solidFill>
                  <a:prstClr val="black"/>
                </a:solidFill>
              </a:rPr>
              <a:t>Підколінні 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poplitei</a:t>
            </a:r>
            <a:r>
              <a:rPr lang="uk-UA" b="1" i="1" dirty="0">
                <a:solidFill>
                  <a:prstClr val="black"/>
                </a:solidFill>
              </a:rPr>
              <a:t>),</a:t>
            </a:r>
            <a:r>
              <a:rPr lang="uk-UA" dirty="0">
                <a:solidFill>
                  <a:prstClr val="black"/>
                </a:solidFill>
              </a:rPr>
              <a:t> яких є 1-5, розташовані в середньому і нижньому відділах підколінної ямки вздовж підколінних артерії і вени, їх поділяють на поверхневі та глибокі вузли: </a:t>
            </a:r>
          </a:p>
        </p:txBody>
      </p:sp>
      <p:pic>
        <p:nvPicPr>
          <p:cNvPr id="28674" name="Picture 2" descr="Картинки по запросу &quot;подколенные лимфатические узлы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3" b="34223"/>
          <a:stretch/>
        </p:blipFill>
        <p:spPr bwMode="auto">
          <a:xfrm>
            <a:off x="5148064" y="1648757"/>
            <a:ext cx="3995936" cy="22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99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5472608" cy="6463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Пахвинні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inguinales</a:t>
            </a:r>
            <a:r>
              <a:rPr lang="uk-UA" b="1" i="1" dirty="0"/>
              <a:t>)</a:t>
            </a:r>
            <a:r>
              <a:rPr lang="uk-UA" dirty="0"/>
              <a:t> поділяють на поверхневі і глибокі вузли.</a:t>
            </a:r>
            <a:endParaRPr lang="ru-RU" dirty="0"/>
          </a:p>
          <a:p>
            <a:r>
              <a:rPr lang="uk-UA" i="1" u="sng" dirty="0"/>
              <a:t>Поверхневі пахвинні 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inguinales</a:t>
            </a:r>
            <a:r>
              <a:rPr lang="uk-UA" i="1" u="sng" dirty="0"/>
              <a:t> </a:t>
            </a:r>
            <a:r>
              <a:rPr lang="uk-UA" i="1" u="sng" dirty="0" err="1"/>
              <a:t>superficiales</a:t>
            </a:r>
            <a:r>
              <a:rPr lang="uk-UA" i="1" u="sng" dirty="0"/>
              <a:t>)</a:t>
            </a:r>
            <a:r>
              <a:rPr lang="uk-UA" dirty="0"/>
              <a:t>, яких налічується 4-20, розташовані поверх широкої фасції стегна під пахвинною зв’язкою навколо підшкірного </a:t>
            </a:r>
            <a:r>
              <a:rPr lang="uk-UA" dirty="0" err="1"/>
              <a:t>розтвору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u="sng" dirty="0" smtClean="0"/>
              <a:t>Серед </a:t>
            </a:r>
            <a:r>
              <a:rPr lang="uk-UA" u="sng" dirty="0"/>
              <a:t>них виділяють такі вузли: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err="1" smtClean="0"/>
              <a:t>верхньоприсередні</a:t>
            </a:r>
            <a:r>
              <a:rPr lang="uk-UA" i="1" dirty="0" smtClean="0"/>
              <a:t>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superomediales</a:t>
            </a:r>
            <a:r>
              <a:rPr lang="uk-UA" i="1" dirty="0"/>
              <a:t>)</a:t>
            </a:r>
            <a:r>
              <a:rPr lang="uk-UA" dirty="0"/>
              <a:t> лежать на дірчастій фасції підшкірного </a:t>
            </a:r>
            <a:r>
              <a:rPr lang="uk-UA" dirty="0" err="1"/>
              <a:t>розтвору</a:t>
            </a:r>
            <a:r>
              <a:rPr lang="uk-UA" dirty="0"/>
              <a:t> і навколо устя великої підшкірної вени;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err="1" smtClean="0"/>
              <a:t>верхньобічні</a:t>
            </a:r>
            <a:r>
              <a:rPr lang="uk-UA" i="1" dirty="0" smtClean="0"/>
              <a:t>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superolaterales</a:t>
            </a:r>
            <a:r>
              <a:rPr lang="uk-UA" i="1" dirty="0"/>
              <a:t>)</a:t>
            </a:r>
            <a:r>
              <a:rPr lang="uk-UA" dirty="0"/>
              <a:t> розміщені у вигляді ланцюжка під нижнім краєм пахвинної зв’язки;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smtClean="0"/>
              <a:t>нижні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inferiorеs</a:t>
            </a:r>
            <a:r>
              <a:rPr lang="uk-UA" i="1" dirty="0"/>
              <a:t>)</a:t>
            </a:r>
            <a:r>
              <a:rPr lang="uk-UA" dirty="0"/>
              <a:t> містяться на широкій фасції нижче нижнього рогу серпоподібного краю підшкірного </a:t>
            </a:r>
            <a:r>
              <a:rPr lang="uk-UA" dirty="0" err="1"/>
              <a:t>розтвору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поверхневі пахвинні лімфатичні вузли впадають поверхневі </a:t>
            </a:r>
            <a:r>
              <a:rPr lang="uk-UA" dirty="0" err="1"/>
              <a:t>приносні</a:t>
            </a:r>
            <a:r>
              <a:rPr lang="uk-UA" dirty="0"/>
              <a:t> лімфатичні судини з нижньої кінцівки, від шкіри і підшкірної клітковини зовнішніх статевих органів, промежини, сідниць і живота. Виносні лімфатичні судини цих вузлів прямують до глибоких пахвинних лімфатичних вузлів.</a:t>
            </a:r>
            <a:endParaRPr lang="ru-RU" dirty="0"/>
          </a:p>
        </p:txBody>
      </p:sp>
      <p:pic>
        <p:nvPicPr>
          <p:cNvPr id="4" name="Picture 2" descr="http://vmede.org/sait/content/Anatomija_sapin_2/3_files/mb4_0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73" y="188640"/>
            <a:ext cx="290289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12691" y="4437112"/>
            <a:ext cx="344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 smtClean="0"/>
              <a:t>Поверхневі пахові лімфатичні вузли: </a:t>
            </a:r>
          </a:p>
          <a:p>
            <a:r>
              <a:rPr lang="uk-UA" sz="1600" b="1" dirty="0" smtClean="0"/>
              <a:t>1 - поверхнева надчеревна вена; </a:t>
            </a:r>
          </a:p>
          <a:p>
            <a:r>
              <a:rPr lang="uk-UA" sz="1600" b="1" dirty="0" smtClean="0"/>
              <a:t>2 - поверхневі пахові лімфатичні вузли; </a:t>
            </a:r>
          </a:p>
          <a:p>
            <a:r>
              <a:rPr lang="uk-UA" sz="1600" b="1" dirty="0" smtClean="0"/>
              <a:t>3 - насіннєвий канатик;</a:t>
            </a:r>
          </a:p>
          <a:p>
            <a:r>
              <a:rPr lang="uk-UA" sz="1600" b="1" dirty="0" smtClean="0"/>
              <a:t>4 - велика підшкірна вена стегна; </a:t>
            </a:r>
          </a:p>
          <a:p>
            <a:r>
              <a:rPr lang="uk-UA" sz="1600" b="1" dirty="0" smtClean="0"/>
              <a:t>5 – широка фасція стегна</a:t>
            </a:r>
            <a:endParaRPr lang="uk-UA" sz="1600" b="1" dirty="0"/>
          </a:p>
        </p:txBody>
      </p:sp>
      <p:pic>
        <p:nvPicPr>
          <p:cNvPr id="30722" name="Picture 2" descr="http://vmede.org/sait/content/Anatomija_bili4_t2/8_files/mb4_0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4726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2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696" y="1346658"/>
            <a:ext cx="4762336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ближчий </a:t>
            </a:r>
            <a:r>
              <a:rPr lang="uk-UA" i="1" dirty="0"/>
              <a:t>лімфатичний 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lymphaticus</a:t>
            </a:r>
            <a:r>
              <a:rPr lang="uk-UA" i="1" dirty="0"/>
              <a:t> </a:t>
            </a:r>
            <a:r>
              <a:rPr lang="uk-UA" i="1" dirty="0" err="1"/>
              <a:t>proximalis</a:t>
            </a:r>
            <a:r>
              <a:rPr lang="uk-UA" i="1" dirty="0"/>
              <a:t>)</a:t>
            </a:r>
            <a:r>
              <a:rPr lang="uk-UA" dirty="0"/>
              <a:t> розташований найвище у стегновому кільці на </a:t>
            </a:r>
            <a:r>
              <a:rPr lang="uk-UA" dirty="0" err="1"/>
              <a:t>присередній</a:t>
            </a:r>
            <a:r>
              <a:rPr lang="uk-UA" dirty="0"/>
              <a:t> поверхні стегнової </a:t>
            </a:r>
            <a:r>
              <a:rPr lang="uk-UA" dirty="0" smtClean="0"/>
              <a:t>вени;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проміжний </a:t>
            </a:r>
            <a:r>
              <a:rPr lang="uk-UA" i="1" dirty="0"/>
              <a:t>лімфатичний 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lymphaticus</a:t>
            </a:r>
            <a:r>
              <a:rPr lang="uk-UA" i="1" dirty="0"/>
              <a:t> </a:t>
            </a:r>
            <a:r>
              <a:rPr lang="uk-UA" i="1" dirty="0" err="1"/>
              <a:t>intermedius</a:t>
            </a:r>
            <a:r>
              <a:rPr lang="uk-UA" i="1" dirty="0"/>
              <a:t>)</a:t>
            </a:r>
            <a:r>
              <a:rPr lang="uk-UA" dirty="0"/>
              <a:t> розташований під ближчим </a:t>
            </a:r>
            <a:r>
              <a:rPr lang="uk-UA" dirty="0" smtClean="0"/>
              <a:t>вузлом;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дальший </a:t>
            </a:r>
            <a:r>
              <a:rPr lang="uk-UA" i="1" dirty="0"/>
              <a:t>лімфатичний вузол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lymphaticus</a:t>
            </a:r>
            <a:r>
              <a:rPr lang="uk-UA" i="1" dirty="0"/>
              <a:t> </a:t>
            </a:r>
            <a:r>
              <a:rPr lang="uk-UA" i="1" dirty="0" err="1"/>
              <a:t>distalis</a:t>
            </a:r>
            <a:r>
              <a:rPr lang="uk-UA" i="1" dirty="0"/>
              <a:t>)</a:t>
            </a:r>
            <a:r>
              <a:rPr lang="uk-UA" dirty="0"/>
              <a:t> міститься найнижче в групі глибоких пахвинних </a:t>
            </a:r>
            <a:r>
              <a:rPr lang="uk-UA" dirty="0" smtClean="0"/>
              <a:t>вузлів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У глибокі пахвинні </a:t>
            </a:r>
            <a:r>
              <a:rPr lang="uk-UA" dirty="0" smtClean="0"/>
              <a:t>вузли </a:t>
            </a:r>
            <a:r>
              <a:rPr lang="uk-UA" dirty="0"/>
              <a:t>відкриваються глибокі </a:t>
            </a:r>
            <a:r>
              <a:rPr lang="uk-UA" dirty="0" err="1"/>
              <a:t>приносні</a:t>
            </a:r>
            <a:r>
              <a:rPr lang="uk-UA" dirty="0"/>
              <a:t> лімфатичні судини з нижньої кінцівки, зовнішніх статевих органів, тканин сідничної ділянки і передньої стінки живота, а також виносні судини поверхневих пахвинних лімфатичних вузлів. Виносні лімфатичні судини глибоких пахвинних лімфатичних вузлів проходять через судинну затоку і прямують до зовнішніх клубових </a:t>
            </a:r>
            <a:r>
              <a:rPr lang="uk-UA" dirty="0" smtClean="0"/>
              <a:t>вузлів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»Ð¸Ð¼ÑÐ°ÑÐ¸ÑÐµÑÐºÐ¸Ðµ ÑÐ¾ÑÑÐ´Ñ Ð½Ð¸Ð¶Ð½ÐµÐ¹ ÐºÐ¾Ð½ÐµÑÐ½Ð¾ÑÑÐ¸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0" t="61283" r="19312"/>
          <a:stretch/>
        </p:blipFill>
        <p:spPr bwMode="auto">
          <a:xfrm>
            <a:off x="4860032" y="1346658"/>
            <a:ext cx="4176463" cy="28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696" y="119658"/>
            <a:ext cx="742663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i="1" u="sng" dirty="0">
                <a:solidFill>
                  <a:prstClr val="black"/>
                </a:solidFill>
              </a:rPr>
              <a:t>Глибокі пахвинні лімфатичні вузли (</a:t>
            </a:r>
            <a:r>
              <a:rPr lang="uk-UA" i="1" u="sng" dirty="0" err="1">
                <a:solidFill>
                  <a:prstClr val="black"/>
                </a:solidFill>
              </a:rPr>
              <a:t>nodi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lymphaticі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inguinales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profundi</a:t>
            </a:r>
            <a:r>
              <a:rPr lang="uk-UA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яких є 1-7, розташовані під широкою фасцією в клубово-гребінній борозні біля стегнових артерії і вени. </a:t>
            </a:r>
          </a:p>
          <a:p>
            <a:pPr lvl="0"/>
            <a:r>
              <a:rPr lang="uk-UA" u="sng" dirty="0">
                <a:solidFill>
                  <a:prstClr val="black"/>
                </a:solidFill>
              </a:rPr>
              <a:t>У групі глибоких пахвинних лімфатичних вузлів окремо </a:t>
            </a:r>
            <a:r>
              <a:rPr lang="uk-UA" u="sng" dirty="0" smtClean="0">
                <a:solidFill>
                  <a:prstClr val="black"/>
                </a:solidFill>
              </a:rPr>
              <a:t>виділяють:</a:t>
            </a:r>
            <a:endParaRPr lang="uk-UA" u="sng" dirty="0">
              <a:solidFill>
                <a:prstClr val="black"/>
              </a:solidFill>
            </a:endParaRPr>
          </a:p>
        </p:txBody>
      </p:sp>
      <p:pic>
        <p:nvPicPr>
          <p:cNvPr id="29698" name="Picture 2" descr="Картинки по запросу &quot;паховые лимфатические узл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79"/>
            <a:ext cx="4283968" cy="25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13" y="2261954"/>
            <a:ext cx="583264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i="1" u="sng" dirty="0" smtClean="0"/>
              <a:t>Зовнішні </a:t>
            </a:r>
            <a:r>
              <a:rPr lang="uk-UA" sz="1600" i="1" u="sng" dirty="0"/>
              <a:t>клубові лімфатичні вузли (</a:t>
            </a:r>
            <a:r>
              <a:rPr lang="uk-UA" sz="1600" i="1" u="sng" dirty="0" err="1"/>
              <a:t>nodi</a:t>
            </a:r>
            <a:r>
              <a:rPr lang="uk-UA" sz="1600" i="1" u="sng" dirty="0"/>
              <a:t> </a:t>
            </a:r>
            <a:r>
              <a:rPr lang="uk-UA" sz="1600" i="1" u="sng" dirty="0" err="1"/>
              <a:t>lymphatici</a:t>
            </a:r>
            <a:r>
              <a:rPr lang="uk-UA" sz="1600" i="1" u="sng" dirty="0"/>
              <a:t> </a:t>
            </a:r>
            <a:r>
              <a:rPr lang="uk-UA" sz="1600" i="1" u="sng" dirty="0" err="1"/>
              <a:t>iliaci</a:t>
            </a:r>
            <a:r>
              <a:rPr lang="uk-UA" sz="1600" i="1" u="sng" dirty="0"/>
              <a:t> </a:t>
            </a:r>
            <a:r>
              <a:rPr lang="uk-UA" sz="1600" i="1" u="sng" dirty="0" err="1"/>
              <a:t>externi</a:t>
            </a:r>
            <a:r>
              <a:rPr lang="uk-UA" sz="1600" i="1" u="sng" dirty="0"/>
              <a:t>),</a:t>
            </a:r>
            <a:r>
              <a:rPr lang="uk-UA" sz="1600" dirty="0"/>
              <a:t> яких налічується 5-12 з кожного боку, розташовані вздовж зовнішніх клубових артерії і вени.  </a:t>
            </a:r>
            <a:r>
              <a:rPr lang="uk-UA" sz="1600" u="sng" dirty="0" smtClean="0"/>
              <a:t>У </a:t>
            </a:r>
            <a:r>
              <a:rPr lang="uk-UA" sz="1600" u="sng" dirty="0"/>
              <a:t>цій групі виділяють: </a:t>
            </a:r>
            <a:endParaRPr lang="uk-UA" sz="16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i="1" dirty="0" err="1" smtClean="0"/>
              <a:t>присередні</a:t>
            </a:r>
            <a:r>
              <a:rPr lang="uk-UA" sz="1600" i="1" dirty="0" smtClean="0"/>
              <a:t>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mediales</a:t>
            </a:r>
            <a:r>
              <a:rPr lang="uk-UA" sz="1600" i="1" dirty="0" smtClean="0"/>
              <a:t>)</a:t>
            </a:r>
            <a:r>
              <a:rPr lang="uk-UA" sz="16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i="1" dirty="0" smtClean="0"/>
              <a:t>бічні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 smtClean="0"/>
              <a:t>laterales</a:t>
            </a:r>
            <a:r>
              <a:rPr lang="uk-UA" sz="1600" i="1" dirty="0" smtClean="0"/>
              <a:t>);</a:t>
            </a:r>
            <a:endParaRPr lang="uk-U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i="1" dirty="0" smtClean="0"/>
              <a:t>проміжні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intermedii</a:t>
            </a:r>
            <a:r>
              <a:rPr lang="uk-UA" sz="1600" i="1" dirty="0" smtClean="0"/>
              <a:t>)</a:t>
            </a:r>
            <a:r>
              <a:rPr lang="uk-UA" sz="16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i="1" dirty="0" err="1" smtClean="0"/>
              <a:t>присередній</a:t>
            </a:r>
            <a:r>
              <a:rPr lang="uk-UA" sz="1600" i="1" dirty="0"/>
              <a:t>, проміжний і бічний </a:t>
            </a:r>
            <a:r>
              <a:rPr lang="uk-UA" sz="1600" i="1" dirty="0" err="1"/>
              <a:t>затокові</a:t>
            </a:r>
            <a:r>
              <a:rPr lang="uk-UA" sz="1600" i="1" dirty="0"/>
              <a:t>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lаcunares</a:t>
            </a:r>
            <a:r>
              <a:rPr lang="uk-UA" sz="1600" i="1" dirty="0"/>
              <a:t> </a:t>
            </a:r>
            <a:r>
              <a:rPr lang="uk-UA" sz="1600" i="1" dirty="0" err="1"/>
              <a:t>medialis</a:t>
            </a:r>
            <a:r>
              <a:rPr lang="uk-UA" sz="1600" i="1" dirty="0"/>
              <a:t>, </a:t>
            </a:r>
            <a:r>
              <a:rPr lang="uk-UA" sz="1600" i="1" dirty="0" err="1"/>
              <a:t>intermedius</a:t>
            </a:r>
            <a:r>
              <a:rPr lang="uk-UA" sz="1600" i="1" dirty="0"/>
              <a:t> </a:t>
            </a:r>
            <a:r>
              <a:rPr lang="uk-UA" sz="1600" i="1" dirty="0" err="1"/>
              <a:t>et</a:t>
            </a:r>
            <a:r>
              <a:rPr lang="uk-UA" sz="1600" i="1" dirty="0"/>
              <a:t> </a:t>
            </a:r>
            <a:r>
              <a:rPr lang="uk-UA" sz="1600" i="1" dirty="0" err="1"/>
              <a:t>lateralis</a:t>
            </a:r>
            <a:r>
              <a:rPr lang="uk-UA" sz="1600" i="1" dirty="0" smtClean="0"/>
              <a:t>)</a:t>
            </a:r>
            <a:r>
              <a:rPr lang="uk-UA" sz="1600" dirty="0" smtClean="0"/>
              <a:t>; </a:t>
            </a:r>
            <a:r>
              <a:rPr lang="uk-UA" sz="1600" i="1" dirty="0" err="1"/>
              <a:t>затульні</a:t>
            </a:r>
            <a:r>
              <a:rPr lang="uk-UA" sz="1600" i="1" dirty="0"/>
              <a:t>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obturatorii</a:t>
            </a:r>
            <a:r>
              <a:rPr lang="uk-UA" sz="1600" i="1" dirty="0" smtClean="0"/>
              <a:t>)</a:t>
            </a:r>
            <a:r>
              <a:rPr lang="uk-UA" sz="16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i="1" dirty="0" err="1" smtClean="0"/>
              <a:t>міжклубові</a:t>
            </a:r>
            <a:r>
              <a:rPr lang="uk-UA" sz="1600" i="1" dirty="0" smtClean="0"/>
              <a:t>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interiliaci</a:t>
            </a:r>
            <a:r>
              <a:rPr lang="uk-UA" sz="1600" i="1" dirty="0" smtClean="0"/>
              <a:t>)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74"/>
            <a:ext cx="9144000" cy="616414"/>
          </a:xfrm>
        </p:spPr>
        <p:txBody>
          <a:bodyPr>
            <a:normAutofit/>
          </a:bodyPr>
          <a:lstStyle/>
          <a:p>
            <a:r>
              <a:rPr lang="uk-UA" sz="2800" b="1" i="1" dirty="0"/>
              <a:t>Лімфатичні судини і ділянкові лімфатичні вузли </a:t>
            </a:r>
            <a:r>
              <a:rPr lang="uk-UA" sz="2800" b="1" i="1" dirty="0" smtClean="0"/>
              <a:t>таза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36351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prstClr val="black"/>
                </a:solidFill>
              </a:rPr>
              <a:t>У порожнині таза і на його стінках містяться численні </a:t>
            </a:r>
            <a:r>
              <a:rPr lang="uk-UA" sz="1600" b="1" dirty="0">
                <a:solidFill>
                  <a:prstClr val="black"/>
                </a:solidFill>
              </a:rPr>
              <a:t>лімфатичні тазові вузли (</a:t>
            </a:r>
            <a:r>
              <a:rPr lang="uk-UA" sz="1600" b="1" dirty="0" err="1">
                <a:solidFill>
                  <a:prstClr val="black"/>
                </a:solidFill>
              </a:rPr>
              <a:t>nodi</a:t>
            </a:r>
            <a:r>
              <a:rPr lang="uk-UA" sz="1600" b="1" dirty="0">
                <a:solidFill>
                  <a:prstClr val="black"/>
                </a:solidFill>
              </a:rPr>
              <a:t> </a:t>
            </a:r>
            <a:r>
              <a:rPr lang="uk-UA" sz="1600" b="1" dirty="0" err="1">
                <a:solidFill>
                  <a:prstClr val="black"/>
                </a:solidFill>
              </a:rPr>
              <a:t>lymphatici</a:t>
            </a:r>
            <a:r>
              <a:rPr lang="uk-UA" sz="1600" b="1" dirty="0">
                <a:solidFill>
                  <a:prstClr val="black"/>
                </a:solidFill>
              </a:rPr>
              <a:t> </a:t>
            </a:r>
            <a:r>
              <a:rPr lang="uk-UA" sz="1600" b="1" dirty="0" err="1">
                <a:solidFill>
                  <a:prstClr val="black"/>
                </a:solidFill>
              </a:rPr>
              <a:t>pelvis</a:t>
            </a:r>
            <a:r>
              <a:rPr lang="uk-UA" sz="1600" b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, які приймають </a:t>
            </a:r>
            <a:r>
              <a:rPr lang="uk-UA" sz="1600" dirty="0" err="1">
                <a:solidFill>
                  <a:prstClr val="black"/>
                </a:solidFill>
              </a:rPr>
              <a:t>приносні</a:t>
            </a:r>
            <a:r>
              <a:rPr lang="uk-UA" sz="1600" dirty="0">
                <a:solidFill>
                  <a:prstClr val="black"/>
                </a:solidFill>
              </a:rPr>
              <a:t> лімфатичні судини від </a:t>
            </a:r>
            <a:r>
              <a:rPr lang="uk-UA" sz="1600" dirty="0" err="1">
                <a:solidFill>
                  <a:prstClr val="black"/>
                </a:solidFill>
              </a:rPr>
              <a:t>лімфокапілярних</a:t>
            </a:r>
            <a:r>
              <a:rPr lang="uk-UA" sz="1600" dirty="0">
                <a:solidFill>
                  <a:prstClr val="black"/>
                </a:solidFill>
              </a:rPr>
              <a:t> сіток органів і стінок таза. За розташуванням тазові лімфатичні вузли поділяють на пристінкові та </a:t>
            </a:r>
            <a:r>
              <a:rPr lang="uk-UA" sz="1600" dirty="0" err="1">
                <a:solidFill>
                  <a:prstClr val="black"/>
                </a:solidFill>
              </a:rPr>
              <a:t>нутрощеві</a:t>
            </a:r>
            <a:r>
              <a:rPr lang="uk-UA" sz="1600" dirty="0">
                <a:solidFill>
                  <a:prstClr val="black"/>
                </a:solidFill>
              </a:rPr>
              <a:t> вузли.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b="1" i="1" dirty="0">
                <a:solidFill>
                  <a:prstClr val="black"/>
                </a:solidFill>
              </a:rPr>
              <a:t>Пристінкові лімфатичні тазові вузли (</a:t>
            </a:r>
            <a:r>
              <a:rPr lang="uk-UA" sz="1600" b="1" i="1" dirty="0" err="1">
                <a:solidFill>
                  <a:prstClr val="black"/>
                </a:solidFill>
              </a:rPr>
              <a:t>nodi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lymphatici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pelvis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parietales</a:t>
            </a:r>
            <a:r>
              <a:rPr lang="uk-UA" sz="1600" b="1" i="1" dirty="0">
                <a:solidFill>
                  <a:prstClr val="black"/>
                </a:solidFill>
              </a:rPr>
              <a:t>) </a:t>
            </a:r>
            <a:r>
              <a:rPr lang="uk-UA" sz="1600" dirty="0">
                <a:solidFill>
                  <a:prstClr val="black"/>
                </a:solidFill>
              </a:rPr>
              <a:t>розташовані вздовж крупних кровоносних судин таза і прилягають до його стінок. До пристінкових лімфатичних вузлів таза належать зовнішні, внутрішні та загальні клубові вузли.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1746" name="Picture 2" descr="Картинки по запросу &quot;повздошные лимфатические узл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16499"/>
            <a:ext cx="4876800" cy="20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2160" y="2288330"/>
            <a:ext cx="3024336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prstClr val="black"/>
                </a:solidFill>
              </a:rPr>
              <a:t>Зовнішні клубові вузли, що з’єднані між собою </a:t>
            </a:r>
            <a:r>
              <a:rPr lang="uk-UA" sz="1600" dirty="0" smtClean="0">
                <a:solidFill>
                  <a:prstClr val="black"/>
                </a:solidFill>
              </a:rPr>
              <a:t>численними лімфатичними </a:t>
            </a:r>
            <a:r>
              <a:rPr lang="uk-UA" sz="1600" dirty="0">
                <a:solidFill>
                  <a:prstClr val="black"/>
                </a:solidFill>
              </a:rPr>
              <a:t>судинами, утворюють багаторядний каскад. Ці вузли приймають виносні лімфатичні судини з глибоких пахвинних вузлів. У зовнішні клубові лімфатичні вузли впадають також </a:t>
            </a:r>
            <a:r>
              <a:rPr lang="uk-UA" sz="1600" dirty="0" err="1">
                <a:solidFill>
                  <a:prstClr val="black"/>
                </a:solidFill>
              </a:rPr>
              <a:t>приносні</a:t>
            </a:r>
            <a:r>
              <a:rPr lang="uk-UA" sz="1600" dirty="0">
                <a:solidFill>
                  <a:prstClr val="black"/>
                </a:solidFill>
              </a:rPr>
              <a:t> лімфатичні судини від сечового міхура, а у чоловіків – ще й від передміхурової залози, пухирчастої (сім’яної) залози і сечівника. Виносні лімфатичні судини зовнішніх клубових лімфатичних вузлів прямують до загальних клубових лімфатичних вузлів.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лимфатическая система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005"/>
            <a:ext cx="770485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Ð°ÑÑÐ¸Ð½ÐºÐ¸ Ð¿Ð¾ Ð·Ð°Ð¿ÑÐ¾ÑÑ Ð»Ð¸Ð¼ÑÐ°ÑÐ¸ÑÐµÑÐºÐ¸Ðµ ÑÐ¾ÑÑÐ´Ñ Ð°Ð½Ð°ÑÐ¾Ð¼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5" r="45948"/>
          <a:stretch/>
        </p:blipFill>
        <p:spPr bwMode="auto">
          <a:xfrm>
            <a:off x="7020272" y="1340768"/>
            <a:ext cx="2016224" cy="21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9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88171"/>
            <a:ext cx="8960213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i="1" u="sng" dirty="0"/>
              <a:t>Внутрішні клубові 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iliaci</a:t>
            </a:r>
            <a:r>
              <a:rPr lang="uk-UA" i="1" u="sng" dirty="0"/>
              <a:t> </a:t>
            </a:r>
            <a:r>
              <a:rPr lang="uk-UA" i="1" u="sng" dirty="0" err="1"/>
              <a:t>interni</a:t>
            </a:r>
            <a:r>
              <a:rPr lang="uk-UA" i="1" u="sng" dirty="0"/>
              <a:t>)</a:t>
            </a:r>
            <a:r>
              <a:rPr lang="uk-UA" dirty="0"/>
              <a:t>, яких є 5-8, лежать вздовж внутрішньої клубової артерії і на стінках порожнини малого таза. </a:t>
            </a:r>
            <a:endParaRPr lang="uk-UA" dirty="0" smtClean="0"/>
          </a:p>
          <a:p>
            <a:r>
              <a:rPr lang="uk-UA" u="sng" dirty="0" smtClean="0"/>
              <a:t>До </a:t>
            </a:r>
            <a:r>
              <a:rPr lang="uk-UA" u="sng" dirty="0"/>
              <a:t>них належать такі вузли: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сідничні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 smtClean="0"/>
              <a:t>gluteales</a:t>
            </a:r>
            <a:r>
              <a:rPr lang="uk-UA" i="1" dirty="0" smtClean="0"/>
              <a:t>)</a:t>
            </a:r>
            <a:r>
              <a:rPr lang="uk-UA" dirty="0"/>
              <a:t> </a:t>
            </a:r>
            <a:r>
              <a:rPr lang="uk-UA" dirty="0" smtClean="0"/>
              <a:t>приймають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тканин задньої стегнової і сідничної ділянок, бічної стінки малого таза;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верхні та </a:t>
            </a:r>
            <a:r>
              <a:rPr lang="uk-UA" i="1" dirty="0"/>
              <a:t>нижні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superiores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inferiores</a:t>
            </a:r>
            <a:r>
              <a:rPr lang="uk-UA" i="1" dirty="0"/>
              <a:t>)</a:t>
            </a:r>
            <a:r>
              <a:rPr lang="uk-UA" dirty="0"/>
              <a:t> (</a:t>
            </a:r>
            <a:r>
              <a:rPr lang="uk-UA" dirty="0" smtClean="0"/>
              <a:t>2-5) приймають </a:t>
            </a:r>
            <a:r>
              <a:rPr lang="uk-UA" dirty="0"/>
              <a:t>лімфу від бічної стінки і від внутрішніх органів малого таза;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крижові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sacrales</a:t>
            </a:r>
            <a:r>
              <a:rPr lang="uk-UA" i="1" dirty="0"/>
              <a:t>)</a:t>
            </a:r>
            <a:r>
              <a:rPr lang="uk-UA" dirty="0"/>
              <a:t> (</a:t>
            </a:r>
            <a:r>
              <a:rPr lang="uk-UA" dirty="0" smtClean="0"/>
              <a:t>2-3) є </a:t>
            </a:r>
            <a:r>
              <a:rPr lang="uk-UA" dirty="0"/>
              <a:t>ділянковими лімфатичними вузлами не тільки для стінок таза, але й для прямої кишки, оскільки прилягають до її задньої поверхні.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»Ð¸Ð¼ÑÐ°ÑÐ¸ÑÐµÑÐºÐ¸Ðµ ÑÐ·Ð»Ñ Ð±ÑÑÑÐ½Ð¾Ð¹ Ð¿Ð¾Ð»Ð¾ÑÑ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16" y="2609528"/>
            <a:ext cx="54006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2852936"/>
            <a:ext cx="3559613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Отже, у внутрішні клубові лімфатичні вузли впадають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судини: від тканин стінок малого таза, </a:t>
            </a:r>
            <a:r>
              <a:rPr lang="uk-UA" dirty="0" smtClean="0"/>
              <a:t>задньої </a:t>
            </a:r>
            <a:r>
              <a:rPr lang="uk-UA" dirty="0"/>
              <a:t>стегнової і сідничної ділянок; частина </a:t>
            </a:r>
            <a:r>
              <a:rPr lang="uk-UA" dirty="0" err="1"/>
              <a:t>приносних</a:t>
            </a:r>
            <a:r>
              <a:rPr lang="uk-UA" dirty="0"/>
              <a:t> лімфатичних судин із </a:t>
            </a:r>
            <a:r>
              <a:rPr lang="uk-UA" dirty="0" smtClean="0"/>
              <a:t>органів малого таза; </a:t>
            </a:r>
            <a:r>
              <a:rPr lang="uk-UA" dirty="0"/>
              <a:t>виносні лімфатичні судини з </a:t>
            </a:r>
            <a:r>
              <a:rPr lang="uk-UA" dirty="0" err="1"/>
              <a:t>нутрощевих</a:t>
            </a:r>
            <a:r>
              <a:rPr lang="uk-UA" dirty="0"/>
              <a:t> тазових лімфатичних вузлів. Виносні лімфатичні судини внутрішніх клубових лімфатичних вузлів впадають у загальні клубові і частково зовнішні клубові лімфатичні вузли.</a:t>
            </a:r>
            <a:endParaRPr lang="ru-RU" dirty="0"/>
          </a:p>
        </p:txBody>
      </p:sp>
      <p:pic>
        <p:nvPicPr>
          <p:cNvPr id="45058" name="Picture 2" descr="http://vmede.org/sait/content/Anatomija_bili4_t2/8_files/mb4_09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39093"/>
            <a:ext cx="50577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&quot;повздошные лимфатические узл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5"/>
          <a:stretch/>
        </p:blipFill>
        <p:spPr bwMode="auto">
          <a:xfrm>
            <a:off x="1" y="2852936"/>
            <a:ext cx="9144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i="1" u="sng" dirty="0"/>
              <a:t>Загальні клубові 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iliaci</a:t>
            </a:r>
            <a:r>
              <a:rPr lang="uk-UA" i="1" u="sng" dirty="0"/>
              <a:t> </a:t>
            </a:r>
            <a:r>
              <a:rPr lang="uk-UA" i="1" u="sng" dirty="0" err="1"/>
              <a:t>communes</a:t>
            </a:r>
            <a:r>
              <a:rPr lang="uk-UA" i="1" u="sng" dirty="0"/>
              <a:t>),</a:t>
            </a:r>
            <a:r>
              <a:rPr lang="uk-UA" dirty="0"/>
              <a:t> яких </a:t>
            </a:r>
            <a:r>
              <a:rPr lang="uk-UA" dirty="0" smtClean="0"/>
              <a:t>є </a:t>
            </a:r>
            <a:r>
              <a:rPr lang="uk-UA" dirty="0"/>
              <a:t>2-10, розташовані вздовж загальних клубових артерії і вени. </a:t>
            </a:r>
            <a:endParaRPr lang="uk-UA" dirty="0" smtClean="0"/>
          </a:p>
          <a:p>
            <a:r>
              <a:rPr lang="uk-UA" u="sng" dirty="0" smtClean="0"/>
              <a:t>До </a:t>
            </a:r>
            <a:r>
              <a:rPr lang="uk-UA" u="sng" dirty="0"/>
              <a:t>цієї групи лімфатичних вузлів належать: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err="1" smtClean="0"/>
              <a:t>присередні</a:t>
            </a:r>
            <a:r>
              <a:rPr lang="uk-UA" i="1" dirty="0" smtClean="0"/>
              <a:t>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mediales</a:t>
            </a:r>
            <a:r>
              <a:rPr lang="uk-UA" i="1" dirty="0" smtClean="0"/>
              <a:t>)</a:t>
            </a:r>
            <a:r>
              <a:rPr lang="uk-UA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бічні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laterales</a:t>
            </a:r>
            <a:r>
              <a:rPr lang="uk-UA" i="1" dirty="0" smtClean="0"/>
              <a:t>)</a:t>
            </a:r>
            <a:r>
              <a:rPr lang="uk-UA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проміжні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intermedii</a:t>
            </a:r>
            <a:r>
              <a:rPr lang="uk-UA" i="1" dirty="0" smtClean="0"/>
              <a:t>)</a:t>
            </a:r>
            <a:r>
              <a:rPr lang="uk-UA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err="1" smtClean="0"/>
              <a:t>підаортальні</a:t>
            </a:r>
            <a:r>
              <a:rPr lang="uk-UA" i="1" dirty="0" smtClean="0"/>
              <a:t>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subaortici</a:t>
            </a:r>
            <a:r>
              <a:rPr lang="uk-UA" i="1" dirty="0"/>
              <a:t>)</a:t>
            </a:r>
            <a:r>
              <a:rPr lang="uk-UA" dirty="0"/>
              <a:t> (1-3</a:t>
            </a:r>
            <a:r>
              <a:rPr lang="uk-UA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лімфатичні </a:t>
            </a:r>
            <a:r>
              <a:rPr lang="uk-UA" i="1" dirty="0"/>
              <a:t>вузли мису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promontorii</a:t>
            </a:r>
            <a:r>
              <a:rPr lang="uk-UA" i="1" dirty="0"/>
              <a:t>)</a:t>
            </a:r>
            <a:r>
              <a:rPr lang="uk-UA" dirty="0"/>
              <a:t> (1-3</a:t>
            </a:r>
            <a:r>
              <a:rPr lang="uk-UA" dirty="0" smtClean="0"/>
              <a:t>).</a:t>
            </a:r>
            <a:endParaRPr lang="ru-RU" dirty="0"/>
          </a:p>
          <a:p>
            <a:r>
              <a:rPr lang="uk-UA" dirty="0"/>
              <a:t>Усі загальні клубові </a:t>
            </a:r>
            <a:r>
              <a:rPr lang="uk-UA" dirty="0" smtClean="0"/>
              <a:t>вузли </a:t>
            </a:r>
            <a:r>
              <a:rPr lang="uk-UA" dirty="0"/>
              <a:t>з’єднані між собою численними лімфатичними судинами, утворюючи своєрідний каскад. У ці вузли впадають виносні лімфатичні судини із зовнішніх і внутрішніх клубових </a:t>
            </a:r>
            <a:r>
              <a:rPr lang="uk-UA" dirty="0" smtClean="0"/>
              <a:t>вузлів</a:t>
            </a:r>
            <a:r>
              <a:rPr lang="uk-UA" dirty="0"/>
              <a:t>. Виносні лімфатичні судини правих і лівих загальних клубових лімфатичних вузлів прямують до поперекових лімфатичних </a:t>
            </a:r>
            <a:r>
              <a:rPr lang="uk-UA" dirty="0" smtClean="0"/>
              <a:t>вузлів.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»Ð¸Ð¼ÑÐ°ÑÐ¸ÑÐµÑÐºÐ¸Ðµ ÑÐ·Ð»Ñ Ð½Ð¸Ð¶Ð½ÐµÐ¹ ÐºÐ¾Ð½ÐµÑÐ½Ð¾ÑÑ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1206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69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&quot;околомочепузырные лимфатические узл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9152" r="15200" b="26716"/>
          <a:stretch/>
        </p:blipFill>
        <p:spPr bwMode="auto">
          <a:xfrm>
            <a:off x="5004048" y="838951"/>
            <a:ext cx="4032449" cy="31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36712"/>
            <a:ext cx="4824536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i="1" u="sng" dirty="0" err="1" smtClean="0"/>
              <a:t>Приміхурові</a:t>
            </a:r>
            <a:r>
              <a:rPr lang="uk-UA" i="1" u="sng" dirty="0" smtClean="0"/>
              <a:t> </a:t>
            </a:r>
            <a:r>
              <a:rPr lang="uk-UA" i="1" u="sng" dirty="0"/>
              <a:t>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paravesicales</a:t>
            </a:r>
            <a:r>
              <a:rPr lang="uk-UA" i="1" u="sng" dirty="0"/>
              <a:t>)</a:t>
            </a:r>
            <a:r>
              <a:rPr lang="uk-UA" dirty="0"/>
              <a:t> (3-5), які у вигляді ланцюжка оточують дно і шийку сечового </a:t>
            </a:r>
            <a:r>
              <a:rPr lang="uk-UA" dirty="0" smtClean="0"/>
              <a:t>міхура. </a:t>
            </a:r>
          </a:p>
          <a:p>
            <a:r>
              <a:rPr lang="uk-UA" u="sng" dirty="0" smtClean="0"/>
              <a:t>В </a:t>
            </a:r>
            <a:r>
              <a:rPr lang="uk-UA" u="sng" dirty="0"/>
              <a:t>цій групі виділяють: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передміхурові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prevesicales</a:t>
            </a:r>
            <a:r>
              <a:rPr lang="uk-UA" i="1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err="1" smtClean="0"/>
              <a:t>заміхурові</a:t>
            </a:r>
            <a:r>
              <a:rPr lang="uk-UA" i="1" dirty="0" smtClean="0"/>
              <a:t>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retrovesicales</a:t>
            </a:r>
            <a:r>
              <a:rPr lang="uk-UA" i="1" dirty="0"/>
              <a:t>; 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postvesicales</a:t>
            </a:r>
            <a:r>
              <a:rPr lang="uk-UA" i="1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бічні </a:t>
            </a:r>
            <a:r>
              <a:rPr lang="uk-UA" i="1" dirty="0"/>
              <a:t>міхурові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vesicales</a:t>
            </a:r>
            <a:r>
              <a:rPr lang="uk-UA" i="1" dirty="0"/>
              <a:t> </a:t>
            </a:r>
            <a:r>
              <a:rPr lang="uk-UA" i="1" dirty="0" err="1"/>
              <a:t>laterales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75608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 err="1">
                <a:solidFill>
                  <a:prstClr val="black"/>
                </a:solidFill>
              </a:rPr>
              <a:t>Нутрощеві</a:t>
            </a:r>
            <a:r>
              <a:rPr lang="uk-UA" b="1" i="1" dirty="0">
                <a:solidFill>
                  <a:prstClr val="black"/>
                </a:solidFill>
              </a:rPr>
              <a:t> лімфатичні тазові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viscerales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pelvis</a:t>
            </a:r>
            <a:r>
              <a:rPr lang="uk-UA" b="1" i="1" dirty="0">
                <a:solidFill>
                  <a:prstClr val="black"/>
                </a:solidFill>
              </a:rPr>
              <a:t>),</a:t>
            </a:r>
            <a:r>
              <a:rPr lang="uk-UA" dirty="0">
                <a:solidFill>
                  <a:prstClr val="black"/>
                </a:solidFill>
              </a:rPr>
              <a:t> яких налічується 6-15, розташовані навколо внутрішніх органів малого таза. </a:t>
            </a:r>
            <a:endParaRPr lang="uk-UA" dirty="0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365104"/>
            <a:ext cx="735443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У </a:t>
            </a:r>
            <a:r>
              <a:rPr lang="uk-UA" dirty="0" err="1">
                <a:solidFill>
                  <a:prstClr val="black"/>
                </a:solidFill>
              </a:rPr>
              <a:t>приміхурові</a:t>
            </a:r>
            <a:r>
              <a:rPr lang="uk-UA" dirty="0">
                <a:solidFill>
                  <a:prstClr val="black"/>
                </a:solidFill>
              </a:rPr>
              <a:t> лімфатичні вузли впадають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 від сечового міхура. У чоловіків у </a:t>
            </a:r>
            <a:r>
              <a:rPr lang="uk-UA" dirty="0" err="1">
                <a:solidFill>
                  <a:prstClr val="black"/>
                </a:solidFill>
              </a:rPr>
              <a:t>приміхурові</a:t>
            </a:r>
            <a:r>
              <a:rPr lang="uk-UA" dirty="0">
                <a:solidFill>
                  <a:prstClr val="black"/>
                </a:solidFill>
              </a:rPr>
              <a:t> вузли впадає ще й частина виносних лімфатичних судин з простати, пухирчастих залоз і сечівника. Виносні лімфатичні судини </a:t>
            </a:r>
            <a:r>
              <a:rPr lang="uk-UA" dirty="0" err="1">
                <a:solidFill>
                  <a:prstClr val="black"/>
                </a:solidFill>
              </a:rPr>
              <a:t>приміхурових</a:t>
            </a:r>
            <a:r>
              <a:rPr lang="uk-UA" dirty="0">
                <a:solidFill>
                  <a:prstClr val="black"/>
                </a:solidFill>
              </a:rPr>
              <a:t> лімфатичних вузлів впадають у внутрішні та зовнішні клубові лімфатичні вузли. Частина виносних судин від сечового міхура та деяких внутрішніх статевих органів безпосередньо відкриваються у внутрішні та зовнішні клубові лімфатичні вузли.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32554" y="3631486"/>
            <a:ext cx="432048" cy="331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50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176464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i="1" u="sng" dirty="0" err="1"/>
              <a:t>Припрямокишкові</a:t>
            </a:r>
            <a:r>
              <a:rPr lang="uk-UA" i="1" u="sng" dirty="0"/>
              <a:t> лімфатичні вузли, </a:t>
            </a:r>
            <a:r>
              <a:rPr lang="uk-UA" dirty="0"/>
              <a:t>або</a:t>
            </a:r>
            <a:r>
              <a:rPr lang="uk-UA" i="1" u="sng" dirty="0"/>
              <a:t> відхідниково-прямокишкові 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pararectales</a:t>
            </a:r>
            <a:r>
              <a:rPr lang="uk-UA" i="1" u="sng" dirty="0"/>
              <a:t>; 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anorectales</a:t>
            </a:r>
            <a:r>
              <a:rPr lang="uk-UA" i="1" u="sng" dirty="0"/>
              <a:t>),</a:t>
            </a:r>
            <a:r>
              <a:rPr lang="uk-UA" dirty="0"/>
              <a:t> яких може бути до 10, лежать на бічних поверхнях нижнього відділу прямої кишки. Вони приймають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прямої кишки, які беруть початок від </a:t>
            </a:r>
            <a:r>
              <a:rPr lang="uk-UA" dirty="0" err="1"/>
              <a:t>лімфокапілярних</a:t>
            </a:r>
            <a:r>
              <a:rPr lang="uk-UA" dirty="0"/>
              <a:t> сіток стінки прямої кишки. Виносні лімфатичні судини з </a:t>
            </a:r>
            <a:r>
              <a:rPr lang="uk-UA" dirty="0" err="1"/>
              <a:t>припрямокишкових</a:t>
            </a:r>
            <a:r>
              <a:rPr lang="uk-UA" dirty="0"/>
              <a:t> вузлів прямують до крижових та інших внутрішніх клубових вузлів. З відхідника </a:t>
            </a:r>
            <a:r>
              <a:rPr lang="uk-UA" dirty="0" err="1"/>
              <a:t>приносні</a:t>
            </a:r>
            <a:r>
              <a:rPr lang="uk-UA" dirty="0"/>
              <a:t> лімфатичні судини йдуть до поверхневих пахвинних лімфатичних вузлів. Від верхнього відділу прямої кишки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впадають у верхні прямокишкові лімфатичні вузли (група нижніх </a:t>
            </a:r>
            <a:r>
              <a:rPr lang="uk-UA" dirty="0" err="1"/>
              <a:t>брижових</a:t>
            </a:r>
            <a:r>
              <a:rPr lang="uk-UA" dirty="0"/>
              <a:t> лімфатичних вузлів).</a:t>
            </a:r>
            <a:endParaRPr lang="ru-RU" dirty="0"/>
          </a:p>
        </p:txBody>
      </p:sp>
      <p:pic>
        <p:nvPicPr>
          <p:cNvPr id="3" name="Picture 4" descr="Картинки по запросу &quot;повздошные лимфатические узл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980728"/>
            <a:ext cx="40767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29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4246"/>
            <a:ext cx="8928992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i="1" u="sng" dirty="0" err="1"/>
              <a:t>Приматкові</a:t>
            </a:r>
            <a:r>
              <a:rPr lang="uk-UA" i="1" u="sng" dirty="0"/>
              <a:t> 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 smtClean="0"/>
              <a:t>parauterini</a:t>
            </a:r>
            <a:r>
              <a:rPr lang="uk-UA" i="1" u="sng" dirty="0" smtClean="0"/>
              <a:t>)</a:t>
            </a:r>
            <a:r>
              <a:rPr lang="uk-UA" dirty="0"/>
              <a:t> </a:t>
            </a:r>
            <a:r>
              <a:rPr lang="uk-UA" dirty="0" smtClean="0"/>
              <a:t>містяться </a:t>
            </a:r>
            <a:r>
              <a:rPr lang="uk-UA" dirty="0"/>
              <a:t>в пухкій клітковині між двома листками широкої маткової зв’язки. В ці лімфатичні вузли відкриваються </a:t>
            </a:r>
            <a:r>
              <a:rPr lang="uk-UA" dirty="0" err="1"/>
              <a:t>приносні</a:t>
            </a:r>
            <a:r>
              <a:rPr lang="uk-UA" dirty="0"/>
              <a:t> лімфатичні судини переважно від стінок дна і тіла </a:t>
            </a:r>
            <a:r>
              <a:rPr lang="uk-UA" dirty="0" smtClean="0"/>
              <a:t>матки. Більшість </a:t>
            </a:r>
            <a:r>
              <a:rPr lang="uk-UA" dirty="0"/>
              <a:t>виносних лімфатичних судин від </a:t>
            </a:r>
            <a:r>
              <a:rPr lang="uk-UA" dirty="0" err="1"/>
              <a:t>приматкових</a:t>
            </a:r>
            <a:r>
              <a:rPr lang="uk-UA" dirty="0"/>
              <a:t> лімфатичних вузлів прямують в боки між листками широкої маткової зв’язки. До них приєднуються лімфатичні судини від маткових труб і яєчників, утворюючи спільне лімфатичне сплетення. Лімфатичні судини цього сплетення йдуть вздовж яєчникових судин до поперекових і ниркових лімфатичних вузлів </a:t>
            </a:r>
            <a:r>
              <a:rPr lang="uk-UA" dirty="0" smtClean="0"/>
              <a:t>живота. Деякі </a:t>
            </a:r>
            <a:r>
              <a:rPr lang="uk-UA" dirty="0" err="1" smtClean="0"/>
              <a:t>приматкові</a:t>
            </a:r>
            <a:r>
              <a:rPr lang="uk-UA" dirty="0" smtClean="0"/>
              <a:t> лімфатичні </a:t>
            </a:r>
            <a:r>
              <a:rPr lang="uk-UA" dirty="0"/>
              <a:t>судини </a:t>
            </a:r>
            <a:r>
              <a:rPr lang="uk-UA" dirty="0" smtClean="0"/>
              <a:t>прямують </a:t>
            </a:r>
            <a:r>
              <a:rPr lang="uk-UA" dirty="0"/>
              <a:t>до внутрішніх клубових лімфатичних вузлів, а також у складі круглої маткової зв’язки – до глибоких пахвинних лімфатичних вузлів. Деякі лімфатичні судини матки відкриваються в </a:t>
            </a:r>
            <a:r>
              <a:rPr lang="uk-UA" dirty="0" err="1"/>
              <a:t>приміхурові</a:t>
            </a:r>
            <a:r>
              <a:rPr lang="uk-UA" dirty="0"/>
              <a:t> лімфатичні вузли</a:t>
            </a:r>
            <a:r>
              <a:rPr lang="uk-UA" dirty="0" smtClean="0"/>
              <a:t>.</a:t>
            </a:r>
          </a:p>
          <a:p>
            <a:pPr lvl="0"/>
            <a:r>
              <a:rPr lang="uk-UA" i="1" u="sng" dirty="0" err="1">
                <a:solidFill>
                  <a:prstClr val="black"/>
                </a:solidFill>
              </a:rPr>
              <a:t>Припіхвові</a:t>
            </a:r>
            <a:r>
              <a:rPr lang="uk-UA" i="1" u="sng" dirty="0">
                <a:solidFill>
                  <a:prstClr val="black"/>
                </a:solidFill>
              </a:rPr>
              <a:t> лімфатичні вузли (</a:t>
            </a:r>
            <a:r>
              <a:rPr lang="uk-UA" i="1" u="sng" dirty="0" err="1">
                <a:solidFill>
                  <a:prstClr val="black"/>
                </a:solidFill>
              </a:rPr>
              <a:t>nodi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lymphatici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paravaginales</a:t>
            </a:r>
            <a:r>
              <a:rPr lang="uk-UA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розташовані нижче від </a:t>
            </a:r>
            <a:r>
              <a:rPr lang="uk-UA" dirty="0" err="1">
                <a:solidFill>
                  <a:prstClr val="black"/>
                </a:solidFill>
              </a:rPr>
              <a:t>приматкових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smtClean="0">
                <a:solidFill>
                  <a:prstClr val="black"/>
                </a:solidFill>
              </a:rPr>
              <a:t>вузлів</a:t>
            </a:r>
            <a:r>
              <a:rPr lang="uk-UA" dirty="0">
                <a:solidFill>
                  <a:prstClr val="black"/>
                </a:solidFill>
              </a:rPr>
              <a:t>, на бічній поверхні шийки матки і верхньої ділянки піхви. Ці </a:t>
            </a:r>
            <a:r>
              <a:rPr lang="uk-UA" dirty="0" smtClean="0">
                <a:solidFill>
                  <a:prstClr val="black"/>
                </a:solidFill>
              </a:rPr>
              <a:t>вузли </a:t>
            </a:r>
            <a:r>
              <a:rPr lang="uk-UA" dirty="0">
                <a:solidFill>
                  <a:prstClr val="black"/>
                </a:solidFill>
              </a:rPr>
              <a:t>приймають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від шийки матки і верхніх двох третин піхви.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Їх </a:t>
            </a:r>
            <a:r>
              <a:rPr lang="uk-UA" dirty="0">
                <a:solidFill>
                  <a:prstClr val="black"/>
                </a:solidFill>
              </a:rPr>
              <a:t>виносні лімфатичні судини прямують до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внутрішніх </a:t>
            </a:r>
            <a:r>
              <a:rPr lang="uk-UA" dirty="0">
                <a:solidFill>
                  <a:prstClr val="black"/>
                </a:solidFill>
              </a:rPr>
              <a:t>і зовнішніх клубових </a:t>
            </a:r>
            <a:r>
              <a:rPr lang="uk-UA" dirty="0" smtClean="0">
                <a:solidFill>
                  <a:prstClr val="black"/>
                </a:solidFill>
              </a:rPr>
              <a:t>вузлів.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437112"/>
            <a:ext cx="460851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dirty="0" smtClean="0">
                <a:solidFill>
                  <a:prstClr val="black"/>
                </a:solidFill>
              </a:rPr>
              <a:t>Виносні </a:t>
            </a:r>
            <a:r>
              <a:rPr lang="uk-UA" sz="1600" dirty="0">
                <a:solidFill>
                  <a:prstClr val="black"/>
                </a:solidFill>
              </a:rPr>
              <a:t>глибокі лімфатичні судини статевого члена йдуть </a:t>
            </a:r>
            <a:r>
              <a:rPr lang="uk-UA" sz="1600" dirty="0" smtClean="0">
                <a:solidFill>
                  <a:prstClr val="black"/>
                </a:solidFill>
              </a:rPr>
              <a:t>до </a:t>
            </a:r>
            <a:r>
              <a:rPr lang="uk-UA" sz="1600" dirty="0">
                <a:solidFill>
                  <a:prstClr val="black"/>
                </a:solidFill>
              </a:rPr>
              <a:t>крижових та внутрішніх клубових лімфатичних вузлів. Лімфатичні судини яєчка </a:t>
            </a:r>
            <a:r>
              <a:rPr lang="uk-UA" sz="1600" dirty="0" smtClean="0">
                <a:solidFill>
                  <a:prstClr val="black"/>
                </a:solidFill>
              </a:rPr>
              <a:t>у </a:t>
            </a:r>
            <a:r>
              <a:rPr lang="uk-UA" sz="1600" dirty="0">
                <a:solidFill>
                  <a:prstClr val="black"/>
                </a:solidFill>
              </a:rPr>
              <a:t>складі сім’яного канатика </a:t>
            </a:r>
            <a:r>
              <a:rPr lang="uk-UA" sz="1600" dirty="0" smtClean="0">
                <a:solidFill>
                  <a:prstClr val="black"/>
                </a:solidFill>
              </a:rPr>
              <a:t>заходять </a:t>
            </a:r>
            <a:r>
              <a:rPr lang="uk-UA" sz="1600" dirty="0">
                <a:solidFill>
                  <a:prstClr val="black"/>
                </a:solidFill>
              </a:rPr>
              <a:t>через пахвинний канал у черевну </a:t>
            </a:r>
            <a:r>
              <a:rPr lang="uk-UA" sz="1600" dirty="0" smtClean="0">
                <a:solidFill>
                  <a:prstClr val="black"/>
                </a:solidFill>
              </a:rPr>
              <a:t>порожнину і </a:t>
            </a:r>
            <a:r>
              <a:rPr lang="uk-UA" sz="1600" dirty="0">
                <a:solidFill>
                  <a:prstClr val="black"/>
                </a:solidFill>
              </a:rPr>
              <a:t>впадають у поперекові </a:t>
            </a:r>
            <a:r>
              <a:rPr lang="uk-UA" sz="1600" dirty="0" smtClean="0">
                <a:solidFill>
                  <a:prstClr val="black"/>
                </a:solidFill>
              </a:rPr>
              <a:t>та </a:t>
            </a:r>
            <a:r>
              <a:rPr lang="uk-UA" sz="1600" dirty="0">
                <a:solidFill>
                  <a:prstClr val="black"/>
                </a:solidFill>
              </a:rPr>
              <a:t>ниркові лімфатичні вузли. </a:t>
            </a:r>
            <a:endParaRPr lang="uk-UA" sz="1600" dirty="0" smtClean="0">
              <a:solidFill>
                <a:prstClr val="black"/>
              </a:solidFill>
            </a:endParaRPr>
          </a:p>
          <a:p>
            <a:pPr lvl="0"/>
            <a:r>
              <a:rPr lang="uk-UA" sz="1600" dirty="0" smtClean="0">
                <a:solidFill>
                  <a:prstClr val="black"/>
                </a:solidFill>
              </a:rPr>
              <a:t>Переважна </a:t>
            </a:r>
            <a:r>
              <a:rPr lang="uk-UA" sz="1600" dirty="0">
                <a:solidFill>
                  <a:prstClr val="black"/>
                </a:solidFill>
              </a:rPr>
              <a:t>більшість виносних лімфатичних судин </a:t>
            </a:r>
            <a:r>
              <a:rPr lang="uk-UA" sz="1600" dirty="0" err="1">
                <a:solidFill>
                  <a:prstClr val="black"/>
                </a:solidFill>
              </a:rPr>
              <a:t>нутрощевих</a:t>
            </a:r>
            <a:r>
              <a:rPr lang="uk-UA" sz="1600" dirty="0">
                <a:solidFill>
                  <a:prstClr val="black"/>
                </a:solidFill>
              </a:rPr>
              <a:t> лімфатичних тазових вузлів впадають у внутрішні і загальні клубові лімфатичні вузли.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4" name="Picture 2" descr="Картинки по запросу &quot;околомочепузырные лимфатические узл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9152" r="15200" b="26716"/>
          <a:stretch/>
        </p:blipFill>
        <p:spPr bwMode="auto">
          <a:xfrm>
            <a:off x="4932039" y="3789040"/>
            <a:ext cx="4104457" cy="30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308304" y="6468624"/>
            <a:ext cx="432048" cy="331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06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37" y="1448417"/>
            <a:ext cx="8820472" cy="2800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i="1" dirty="0" smtClean="0"/>
              <a:t>Поперекові </a:t>
            </a:r>
            <a:r>
              <a:rPr lang="uk-UA" sz="1600" b="1" i="1" dirty="0"/>
              <a:t>лімфатичні вузли (</a:t>
            </a:r>
            <a:r>
              <a:rPr lang="uk-UA" sz="1600" b="1" i="1" dirty="0" err="1"/>
              <a:t>nodi</a:t>
            </a:r>
            <a:r>
              <a:rPr lang="uk-UA" sz="1600" b="1" i="1" dirty="0"/>
              <a:t> </a:t>
            </a:r>
            <a:r>
              <a:rPr lang="uk-UA" sz="1600" b="1" i="1" dirty="0" err="1"/>
              <a:t>lymphatici</a:t>
            </a:r>
            <a:r>
              <a:rPr lang="uk-UA" sz="1600" b="1" i="1" dirty="0"/>
              <a:t> </a:t>
            </a:r>
            <a:r>
              <a:rPr lang="uk-UA" sz="1600" b="1" i="1" dirty="0" err="1"/>
              <a:t>lumbales</a:t>
            </a:r>
            <a:r>
              <a:rPr lang="uk-UA" sz="1600" b="1" i="1" dirty="0"/>
              <a:t>)</a:t>
            </a:r>
            <a:r>
              <a:rPr lang="uk-UA" sz="1600" dirty="0"/>
              <a:t>, яких є 20-40, розташовані </a:t>
            </a:r>
            <a:r>
              <a:rPr lang="uk-UA" sz="1600" dirty="0" err="1"/>
              <a:t>заочеревинно</a:t>
            </a:r>
            <a:r>
              <a:rPr lang="uk-UA" sz="1600" dirty="0"/>
              <a:t> на задній стінці черевної порожнини вздовж і навколо черевної аорти та нижньої порожнистої вени. </a:t>
            </a:r>
            <a:r>
              <a:rPr lang="uk-UA" sz="1600" dirty="0" smtClean="0"/>
              <a:t>За </a:t>
            </a:r>
            <a:r>
              <a:rPr lang="uk-UA" sz="1600" dirty="0"/>
              <a:t>розташуванням стосовно крупних кровоносних судин, поперекові лімфатичні вузли поділяються на ліві, праві та проміжні.</a:t>
            </a:r>
            <a:endParaRPr lang="ru-RU" sz="1600" dirty="0"/>
          </a:p>
          <a:p>
            <a:r>
              <a:rPr lang="uk-UA" sz="1600" i="1" u="sng" dirty="0"/>
              <a:t>Ліві поперекові лімфатичні вузли (</a:t>
            </a:r>
            <a:r>
              <a:rPr lang="uk-UA" sz="1600" i="1" u="sng" dirty="0" err="1"/>
              <a:t>nodi</a:t>
            </a:r>
            <a:r>
              <a:rPr lang="uk-UA" sz="1600" i="1" u="sng" dirty="0"/>
              <a:t> </a:t>
            </a:r>
            <a:r>
              <a:rPr lang="uk-UA" sz="1600" i="1" u="sng" dirty="0" err="1"/>
              <a:t>lymphatici</a:t>
            </a:r>
            <a:r>
              <a:rPr lang="uk-UA" sz="1600" i="1" u="sng" dirty="0"/>
              <a:t> </a:t>
            </a:r>
            <a:r>
              <a:rPr lang="uk-UA" sz="1600" i="1" u="sng" dirty="0" err="1"/>
              <a:t>lumbales</a:t>
            </a:r>
            <a:r>
              <a:rPr lang="uk-UA" sz="1600" i="1" u="sng" dirty="0"/>
              <a:t> </a:t>
            </a:r>
            <a:r>
              <a:rPr lang="uk-UA" sz="1600" i="1" u="sng" dirty="0" err="1" smtClean="0"/>
              <a:t>sinistri</a:t>
            </a:r>
            <a:r>
              <a:rPr lang="uk-UA" sz="1600" i="1" u="sng" dirty="0" smtClean="0"/>
              <a:t>): </a:t>
            </a:r>
            <a:r>
              <a:rPr lang="uk-UA" sz="1600" i="1" dirty="0" smtClean="0"/>
              <a:t>бічні </a:t>
            </a:r>
            <a:r>
              <a:rPr lang="uk-UA" sz="1600" i="1" dirty="0"/>
              <a:t>аортальні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aortici</a:t>
            </a:r>
            <a:r>
              <a:rPr lang="uk-UA" sz="1600" i="1" dirty="0"/>
              <a:t> </a:t>
            </a:r>
            <a:r>
              <a:rPr lang="uk-UA" sz="1600" i="1" dirty="0" err="1"/>
              <a:t>laterales</a:t>
            </a:r>
            <a:r>
              <a:rPr lang="uk-UA" sz="1600" i="1" dirty="0"/>
              <a:t>); </a:t>
            </a:r>
            <a:r>
              <a:rPr lang="uk-UA" sz="1600" i="1" dirty="0" err="1"/>
              <a:t>зааортальні</a:t>
            </a:r>
            <a:r>
              <a:rPr lang="uk-UA" sz="1600" i="1" dirty="0"/>
              <a:t>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retroaortici</a:t>
            </a:r>
            <a:r>
              <a:rPr lang="uk-UA" sz="1600" i="1" dirty="0"/>
              <a:t>).</a:t>
            </a:r>
            <a:endParaRPr lang="ru-RU" sz="1600" dirty="0"/>
          </a:p>
          <a:p>
            <a:r>
              <a:rPr lang="uk-UA" sz="1600" i="1" u="sng" dirty="0"/>
              <a:t>Праві поперекові лімфатичні вузли (</a:t>
            </a:r>
            <a:r>
              <a:rPr lang="uk-UA" sz="1600" i="1" u="sng" dirty="0" err="1"/>
              <a:t>nodi</a:t>
            </a:r>
            <a:r>
              <a:rPr lang="uk-UA" sz="1600" i="1" u="sng" dirty="0"/>
              <a:t> </a:t>
            </a:r>
            <a:r>
              <a:rPr lang="uk-UA" sz="1600" i="1" u="sng" dirty="0" err="1"/>
              <a:t>lymphatici</a:t>
            </a:r>
            <a:r>
              <a:rPr lang="uk-UA" sz="1600" i="1" u="sng" dirty="0"/>
              <a:t> </a:t>
            </a:r>
            <a:r>
              <a:rPr lang="uk-UA" sz="1600" i="1" u="sng" dirty="0" err="1"/>
              <a:t>lumbales</a:t>
            </a:r>
            <a:r>
              <a:rPr lang="uk-UA" sz="1600" i="1" u="sng" dirty="0"/>
              <a:t> </a:t>
            </a:r>
            <a:r>
              <a:rPr lang="uk-UA" sz="1600" i="1" u="sng" dirty="0" err="1"/>
              <a:t>dextri</a:t>
            </a:r>
            <a:r>
              <a:rPr lang="uk-UA" sz="1600" i="1" u="sng" dirty="0" smtClean="0"/>
              <a:t>)</a:t>
            </a:r>
            <a:r>
              <a:rPr lang="uk-UA" sz="1600" dirty="0" smtClean="0"/>
              <a:t>: </a:t>
            </a:r>
            <a:r>
              <a:rPr lang="uk-UA" sz="1600" i="1" dirty="0" err="1"/>
              <a:t>передпорожнисті</a:t>
            </a:r>
            <a:r>
              <a:rPr lang="uk-UA" sz="1600" i="1" dirty="0"/>
              <a:t>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precavales</a:t>
            </a:r>
            <a:r>
              <a:rPr lang="uk-UA" sz="1600" i="1" dirty="0"/>
              <a:t>); бічні порожнисті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cavales</a:t>
            </a:r>
            <a:r>
              <a:rPr lang="uk-UA" sz="1600" i="1" dirty="0"/>
              <a:t> </a:t>
            </a:r>
            <a:r>
              <a:rPr lang="uk-UA" sz="1600" i="1" dirty="0" err="1"/>
              <a:t>laterales</a:t>
            </a:r>
            <a:r>
              <a:rPr lang="uk-UA" sz="1600" i="1" dirty="0"/>
              <a:t>); </a:t>
            </a:r>
            <a:r>
              <a:rPr lang="uk-UA" sz="1600" i="1" dirty="0" err="1"/>
              <a:t>запорожнисті</a:t>
            </a:r>
            <a:r>
              <a:rPr lang="uk-UA" sz="1600" i="1" dirty="0"/>
              <a:t>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retrocavales</a:t>
            </a:r>
            <a:r>
              <a:rPr lang="uk-UA" sz="1600" i="1" dirty="0"/>
              <a:t>).</a:t>
            </a:r>
            <a:endParaRPr lang="ru-RU" sz="1600" dirty="0"/>
          </a:p>
          <a:p>
            <a:r>
              <a:rPr lang="uk-UA" sz="1600" i="1" u="sng" dirty="0"/>
              <a:t>Проміжні поперекові лімфатичні вузли (</a:t>
            </a:r>
            <a:r>
              <a:rPr lang="uk-UA" sz="1600" i="1" u="sng" dirty="0" err="1"/>
              <a:t>nodi</a:t>
            </a:r>
            <a:r>
              <a:rPr lang="uk-UA" sz="1600" i="1" u="sng" dirty="0"/>
              <a:t> </a:t>
            </a:r>
            <a:r>
              <a:rPr lang="uk-UA" sz="1600" i="1" u="sng" dirty="0" err="1"/>
              <a:t>lymphatici</a:t>
            </a:r>
            <a:r>
              <a:rPr lang="uk-UA" sz="1600" i="1" u="sng" dirty="0"/>
              <a:t> </a:t>
            </a:r>
            <a:r>
              <a:rPr lang="uk-UA" sz="1600" i="1" u="sng" dirty="0" err="1"/>
              <a:t>lumbales</a:t>
            </a:r>
            <a:r>
              <a:rPr lang="uk-UA" sz="1600" i="1" u="sng" dirty="0"/>
              <a:t> </a:t>
            </a:r>
            <a:r>
              <a:rPr lang="uk-UA" sz="1600" i="1" u="sng" dirty="0" err="1"/>
              <a:t>intermedii</a:t>
            </a:r>
            <a:r>
              <a:rPr lang="uk-UA" sz="1600" i="1" u="sng" dirty="0"/>
              <a:t>)</a:t>
            </a:r>
            <a:r>
              <a:rPr lang="uk-UA" sz="1600" b="1" i="1" dirty="0"/>
              <a:t> </a:t>
            </a:r>
            <a:r>
              <a:rPr lang="uk-UA" sz="1600" dirty="0"/>
              <a:t>розташовані </a:t>
            </a:r>
            <a:r>
              <a:rPr lang="uk-UA" sz="1600" dirty="0" smtClean="0"/>
              <a:t>у </a:t>
            </a:r>
            <a:r>
              <a:rPr lang="uk-UA" sz="1600" dirty="0"/>
              <a:t>вигляді ланцюжка в борозні між черевною аортою і нижньою порожнистою веною.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2820"/>
            <a:ext cx="9144000" cy="679876"/>
          </a:xfrm>
        </p:spPr>
        <p:txBody>
          <a:bodyPr>
            <a:normAutofit/>
          </a:bodyPr>
          <a:lstStyle/>
          <a:p>
            <a:r>
              <a:rPr lang="uk-UA" sz="2400" b="1" i="1" dirty="0"/>
              <a:t>Лімфатичні судини і ділянкові лімфатичні вузли </a:t>
            </a:r>
            <a:r>
              <a:rPr lang="uk-UA" sz="2400" b="1" i="1" dirty="0" smtClean="0"/>
              <a:t>живота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437" y="548680"/>
            <a:ext cx="882047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b="1" dirty="0">
                <a:solidFill>
                  <a:prstClr val="black"/>
                </a:solidFill>
              </a:rPr>
              <a:t>Лімфатичні вузли живота (</a:t>
            </a:r>
            <a:r>
              <a:rPr lang="uk-UA" sz="1600" b="1" dirty="0" err="1">
                <a:solidFill>
                  <a:prstClr val="black"/>
                </a:solidFill>
              </a:rPr>
              <a:t>nodi</a:t>
            </a:r>
            <a:r>
              <a:rPr lang="uk-UA" sz="1600" b="1" dirty="0">
                <a:solidFill>
                  <a:prstClr val="black"/>
                </a:solidFill>
              </a:rPr>
              <a:t> </a:t>
            </a:r>
            <a:r>
              <a:rPr lang="uk-UA" sz="1600" b="1" dirty="0" err="1">
                <a:solidFill>
                  <a:prstClr val="black"/>
                </a:solidFill>
              </a:rPr>
              <a:t>lymphatici</a:t>
            </a:r>
            <a:r>
              <a:rPr lang="uk-UA" sz="1600" b="1" dirty="0">
                <a:solidFill>
                  <a:prstClr val="black"/>
                </a:solidFill>
              </a:rPr>
              <a:t> </a:t>
            </a:r>
            <a:r>
              <a:rPr lang="uk-UA" sz="1600" b="1" dirty="0" err="1">
                <a:solidFill>
                  <a:prstClr val="black"/>
                </a:solidFill>
              </a:rPr>
              <a:t>abdominis</a:t>
            </a:r>
            <a:r>
              <a:rPr lang="uk-UA" sz="1600" b="1" dirty="0">
                <a:solidFill>
                  <a:prstClr val="black"/>
                </a:solidFill>
              </a:rPr>
              <a:t>) </a:t>
            </a:r>
            <a:r>
              <a:rPr lang="uk-UA" sz="1600" dirty="0">
                <a:solidFill>
                  <a:prstClr val="black"/>
                </a:solidFill>
              </a:rPr>
              <a:t>поділяють на пристінкові та </a:t>
            </a:r>
            <a:r>
              <a:rPr lang="uk-UA" sz="1600" dirty="0" err="1">
                <a:solidFill>
                  <a:prstClr val="black"/>
                </a:solidFill>
              </a:rPr>
              <a:t>нутрощеві</a:t>
            </a:r>
            <a:r>
              <a:rPr lang="uk-UA" sz="1600" dirty="0">
                <a:solidFill>
                  <a:prstClr val="black"/>
                </a:solidFill>
              </a:rPr>
              <a:t> вузли.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b="1" i="1" u="sng" dirty="0">
                <a:solidFill>
                  <a:prstClr val="black"/>
                </a:solidFill>
              </a:rPr>
              <a:t>Пристінкові лімфатичні вузли живота (</a:t>
            </a:r>
            <a:r>
              <a:rPr lang="uk-UA" sz="1600" b="1" i="1" u="sng" dirty="0" err="1">
                <a:solidFill>
                  <a:prstClr val="black"/>
                </a:solidFill>
              </a:rPr>
              <a:t>nodi</a:t>
            </a:r>
            <a:r>
              <a:rPr lang="uk-UA" sz="1600" b="1" i="1" u="sng" dirty="0">
                <a:solidFill>
                  <a:prstClr val="black"/>
                </a:solidFill>
              </a:rPr>
              <a:t> </a:t>
            </a:r>
            <a:r>
              <a:rPr lang="uk-UA" sz="1600" b="1" i="1" u="sng" dirty="0" err="1">
                <a:solidFill>
                  <a:prstClr val="black"/>
                </a:solidFill>
              </a:rPr>
              <a:t>lymphatici</a:t>
            </a:r>
            <a:r>
              <a:rPr lang="uk-UA" sz="1600" b="1" i="1" u="sng" dirty="0">
                <a:solidFill>
                  <a:prstClr val="black"/>
                </a:solidFill>
              </a:rPr>
              <a:t> </a:t>
            </a:r>
            <a:r>
              <a:rPr lang="uk-UA" sz="1600" b="1" i="1" u="sng" dirty="0" err="1">
                <a:solidFill>
                  <a:prstClr val="black"/>
                </a:solidFill>
              </a:rPr>
              <a:t>abdominis</a:t>
            </a:r>
            <a:r>
              <a:rPr lang="uk-UA" sz="1600" b="1" i="1" u="sng" dirty="0">
                <a:solidFill>
                  <a:prstClr val="black"/>
                </a:solidFill>
              </a:rPr>
              <a:t> </a:t>
            </a:r>
            <a:r>
              <a:rPr lang="uk-UA" sz="1600" b="1" i="1" u="sng" dirty="0" err="1">
                <a:solidFill>
                  <a:prstClr val="black"/>
                </a:solidFill>
              </a:rPr>
              <a:t>parietales</a:t>
            </a:r>
            <a:r>
              <a:rPr lang="uk-UA" sz="1600" b="1" i="1" u="sng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 представлені </a:t>
            </a:r>
            <a:r>
              <a:rPr lang="uk-UA" sz="1600" dirty="0" smtClean="0">
                <a:solidFill>
                  <a:prstClr val="black"/>
                </a:solidFill>
              </a:rPr>
              <a:t>поперековими</a:t>
            </a:r>
            <a:r>
              <a:rPr lang="uk-UA" sz="1600" dirty="0">
                <a:solidFill>
                  <a:prstClr val="black"/>
                </a:solidFill>
              </a:rPr>
              <a:t>, нижніми надчеревними і нижніми діафрагмовими лімфатичними вузлами.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5" name="Picture 2" descr="ÐÐ°ÑÑÐ¸Ð½ÐºÐ¸ Ð¿Ð¾ Ð·Ð°Ð¿ÑÐ¾ÑÑ Ð»Ð¸Ð¼ÑÐ°ÑÐ¸ÑÐµÑÐºÐ¸Ðµ Ð¿ÑÐ¾ÑÐ¾ÐºÐ¸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64733"/>
          <a:stretch/>
        </p:blipFill>
        <p:spPr bwMode="auto">
          <a:xfrm>
            <a:off x="1547664" y="4293096"/>
            <a:ext cx="62646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00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6531"/>
            <a:ext cx="4032448" cy="67403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/>
              <a:t>Усі поперекові вузли з’єднані між собою </a:t>
            </a:r>
            <a:r>
              <a:rPr lang="uk-UA" sz="1600" dirty="0" smtClean="0"/>
              <a:t>лімфатичними </a:t>
            </a:r>
            <a:r>
              <a:rPr lang="uk-UA" sz="1600" dirty="0"/>
              <a:t>судинами, утворюючи навколо черевної аорти і нижньої порожнистої вени </a:t>
            </a:r>
            <a:r>
              <a:rPr lang="uk-UA" sz="1600" dirty="0" smtClean="0"/>
              <a:t>лімфатичне </a:t>
            </a:r>
            <a:r>
              <a:rPr lang="uk-UA" sz="1600" dirty="0"/>
              <a:t>сплетення і багаторядний каскад з лімфатичних вузлів. У поперекові вузли впадають виносні лімфатичні судини внутрішніх і загальних клубових лімфатичних вузлів, а також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з яєчок, яєчників, маткових труб, дна матки (метастази пухлин матки і яєчників можуть потрапляти відразу в поперекові лімфатичні вузли). Окрім того, в поперекові лімфатичні вузли впадають виносні лімфатичні судини від шлункових, </a:t>
            </a:r>
            <a:r>
              <a:rPr lang="uk-UA" sz="1600" dirty="0" err="1"/>
              <a:t>ободовокишкових</a:t>
            </a:r>
            <a:r>
              <a:rPr lang="uk-UA" sz="1600" dirty="0"/>
              <a:t> і </a:t>
            </a:r>
            <a:r>
              <a:rPr lang="uk-UA" sz="1600" dirty="0" err="1"/>
              <a:t>брижових</a:t>
            </a:r>
            <a:r>
              <a:rPr lang="uk-UA" sz="1600" dirty="0"/>
              <a:t> вузлів живота. </a:t>
            </a:r>
            <a:endParaRPr lang="uk-UA" sz="1600" dirty="0" smtClean="0"/>
          </a:p>
          <a:p>
            <a:r>
              <a:rPr lang="uk-UA" sz="1600" dirty="0" smtClean="0"/>
              <a:t>Отже</a:t>
            </a:r>
            <a:r>
              <a:rPr lang="uk-UA" sz="1600" dirty="0"/>
              <a:t>, у поперекові лімфатичні вузли притікає лімфа від нижніх кінцівок, стінок і органів таза, а також від </a:t>
            </a:r>
            <a:r>
              <a:rPr lang="uk-UA" sz="1600" dirty="0" err="1"/>
              <a:t>нутрощевих</a:t>
            </a:r>
            <a:r>
              <a:rPr lang="uk-UA" sz="1600" dirty="0"/>
              <a:t> і пристінкових лімфатичних вузлів живота. Виносні лімфатичні судини поперекових лімфатичних вузлів формують відповідно </a:t>
            </a:r>
            <a:r>
              <a:rPr lang="uk-UA" sz="1600" b="1" i="1" dirty="0"/>
              <a:t>правий і лівий поперекові стовбури (</a:t>
            </a:r>
            <a:r>
              <a:rPr lang="uk-UA" sz="1600" b="1" i="1" dirty="0" err="1"/>
              <a:t>trunci</a:t>
            </a:r>
            <a:r>
              <a:rPr lang="uk-UA" sz="1600" b="1" i="1" dirty="0"/>
              <a:t> </a:t>
            </a:r>
            <a:r>
              <a:rPr lang="uk-UA" sz="1600" b="1" i="1" dirty="0" err="1"/>
              <a:t>lumbales</a:t>
            </a:r>
            <a:r>
              <a:rPr lang="uk-UA" sz="1600" b="1" i="1" dirty="0"/>
              <a:t> </a:t>
            </a:r>
            <a:r>
              <a:rPr lang="uk-UA" sz="1600" b="1" i="1" dirty="0" err="1"/>
              <a:t>dexter</a:t>
            </a:r>
            <a:r>
              <a:rPr lang="uk-UA" sz="1600" b="1" i="1" dirty="0"/>
              <a:t> </a:t>
            </a:r>
            <a:r>
              <a:rPr lang="uk-UA" sz="1600" b="1" i="1" dirty="0" err="1"/>
              <a:t>et</a:t>
            </a:r>
            <a:r>
              <a:rPr lang="uk-UA" sz="1600" b="1" i="1" dirty="0"/>
              <a:t> </a:t>
            </a:r>
            <a:r>
              <a:rPr lang="uk-UA" sz="1600" b="1" i="1" dirty="0" err="1"/>
              <a:t>sinister</a:t>
            </a:r>
            <a:r>
              <a:rPr lang="uk-UA" sz="1600" b="1" i="1" dirty="0"/>
              <a:t>)</a:t>
            </a:r>
            <a:r>
              <a:rPr lang="uk-UA" sz="1600" dirty="0"/>
              <a:t>, а вони, з’єднавшись на рівні ІІ поперекового – ХІІ грудного хребців, утворюють </a:t>
            </a:r>
            <a:r>
              <a:rPr lang="uk-UA" sz="1600" b="1" dirty="0"/>
              <a:t>грудну протоку (</a:t>
            </a:r>
            <a:r>
              <a:rPr lang="uk-UA" sz="1600" b="1" dirty="0" err="1"/>
              <a:t>ductus</a:t>
            </a:r>
            <a:r>
              <a:rPr lang="uk-UA" sz="1600" b="1" dirty="0"/>
              <a:t> </a:t>
            </a:r>
            <a:r>
              <a:rPr lang="uk-UA" sz="1600" b="1" dirty="0" err="1"/>
              <a:t>thoracicus</a:t>
            </a:r>
            <a:r>
              <a:rPr lang="uk-UA" sz="1600" b="1" dirty="0"/>
              <a:t>)</a:t>
            </a:r>
            <a:r>
              <a:rPr lang="uk-UA" sz="1600" dirty="0"/>
              <a:t>.</a:t>
            </a:r>
            <a:endParaRPr lang="ru-RU" sz="1600" dirty="0"/>
          </a:p>
        </p:txBody>
      </p:sp>
      <p:pic>
        <p:nvPicPr>
          <p:cNvPr id="37890" name="Picture 2" descr="Картинки по запросу &quot;поясничные лимфатические узл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5004047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9773" y="3087071"/>
            <a:ext cx="842392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3" y="2789846"/>
            <a:ext cx="612903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99773" y="3679903"/>
            <a:ext cx="842392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75" y="188640"/>
            <a:ext cx="2820741" cy="53553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Нижні надчеревні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epigastrici</a:t>
            </a:r>
            <a:r>
              <a:rPr lang="uk-UA" b="1" i="1" dirty="0"/>
              <a:t> </a:t>
            </a:r>
            <a:r>
              <a:rPr lang="uk-UA" b="1" i="1" dirty="0" err="1" smtClean="0"/>
              <a:t>inferiorеs</a:t>
            </a:r>
            <a:r>
              <a:rPr lang="uk-UA" b="1" i="1" dirty="0" smtClean="0"/>
              <a:t>)</a:t>
            </a:r>
            <a:r>
              <a:rPr lang="uk-UA" dirty="0"/>
              <a:t> </a:t>
            </a:r>
            <a:r>
              <a:rPr lang="uk-UA" dirty="0" smtClean="0"/>
              <a:t>розташовані </a:t>
            </a:r>
            <a:r>
              <a:rPr lang="uk-UA" dirty="0"/>
              <a:t>у товщі передньої стінки живота вздовж однойменних кровоносних судин і приймають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з м’язів, шкіри, пристінкової очеревини передньої стінки живота. Частина їх виносних лімфатичних судин прямує донизу і впадає у зовнішні клубові лімфатичні вузли, а інші йдуть вверх до </a:t>
            </a:r>
            <a:r>
              <a:rPr lang="uk-UA" dirty="0" err="1"/>
              <a:t>пригруднинних</a:t>
            </a:r>
            <a:r>
              <a:rPr lang="uk-UA" dirty="0"/>
              <a:t> вузлів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" name="Picture 2" descr="Картинки по запросу &quot;повздошные лимфатические узл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964560" cy="53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075" y="5635125"/>
            <a:ext cx="8929318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prstClr val="black"/>
                </a:solidFill>
              </a:rPr>
              <a:t>Нижні діафрагмові 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phrenici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inferiores</a:t>
            </a:r>
            <a:r>
              <a:rPr lang="uk-UA" b="1" i="1" dirty="0">
                <a:solidFill>
                  <a:prstClr val="black"/>
                </a:solidFill>
              </a:rPr>
              <a:t>),</a:t>
            </a:r>
            <a:r>
              <a:rPr lang="uk-UA" dirty="0">
                <a:solidFill>
                  <a:prstClr val="black"/>
                </a:solidFill>
              </a:rPr>
              <a:t> яких </a:t>
            </a:r>
            <a:r>
              <a:rPr lang="uk-UA" dirty="0" smtClean="0">
                <a:solidFill>
                  <a:prstClr val="black"/>
                </a:solidFill>
              </a:rPr>
              <a:t>є </a:t>
            </a:r>
            <a:r>
              <a:rPr lang="uk-UA" dirty="0">
                <a:solidFill>
                  <a:prstClr val="black"/>
                </a:solidFill>
              </a:rPr>
              <a:t>2-3, розташовані на задній стінці живота вздовж однойменних артерій і приймають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з діафрагми, задньої частини правої і лівої часток печінки. Їх виносні лімфатичні судини впадають у черевні, </a:t>
            </a:r>
            <a:r>
              <a:rPr lang="uk-UA" dirty="0" err="1">
                <a:solidFill>
                  <a:prstClr val="black"/>
                </a:solidFill>
              </a:rPr>
              <a:t>запорожнисті</a:t>
            </a:r>
            <a:r>
              <a:rPr lang="uk-UA" dirty="0">
                <a:solidFill>
                  <a:prstClr val="black"/>
                </a:solidFill>
              </a:rPr>
              <a:t> та проміжні поперекові </a:t>
            </a:r>
            <a:r>
              <a:rPr lang="uk-UA" dirty="0" smtClean="0">
                <a:solidFill>
                  <a:prstClr val="black"/>
                </a:solidFill>
              </a:rPr>
              <a:t>вузли</a:t>
            </a:r>
            <a:r>
              <a:rPr lang="uk-UA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44238"/>
            <a:ext cx="914400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852" y="2800804"/>
            <a:ext cx="2994988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2</a:t>
            </a:r>
            <a:r>
              <a:rPr lang="uk-UA" dirty="0"/>
              <a:t>. </a:t>
            </a:r>
            <a:r>
              <a:rPr lang="uk-UA" b="1" i="1" dirty="0"/>
              <a:t>Праві </a:t>
            </a:r>
            <a:r>
              <a:rPr lang="uk-UA" b="1" i="1" dirty="0" smtClean="0"/>
              <a:t>та </a:t>
            </a:r>
            <a:r>
              <a:rPr lang="uk-UA" b="1" i="1" dirty="0"/>
              <a:t>ліві шлункові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gastrici</a:t>
            </a:r>
            <a:r>
              <a:rPr lang="uk-UA" b="1" i="1" dirty="0"/>
              <a:t> </a:t>
            </a:r>
            <a:r>
              <a:rPr lang="uk-UA" b="1" i="1" dirty="0" err="1"/>
              <a:t>dextri</a:t>
            </a:r>
            <a:r>
              <a:rPr lang="uk-UA" b="1" i="1" dirty="0"/>
              <a:t> </a:t>
            </a:r>
            <a:r>
              <a:rPr lang="uk-UA" b="1" i="1" dirty="0" err="1"/>
              <a:t>et</a:t>
            </a:r>
            <a:r>
              <a:rPr lang="uk-UA" b="1" i="1" dirty="0"/>
              <a:t> </a:t>
            </a:r>
            <a:r>
              <a:rPr lang="uk-UA" b="1" i="1" dirty="0" err="1"/>
              <a:t>sinistri</a:t>
            </a:r>
            <a:r>
              <a:rPr lang="uk-UA" b="1" i="1" dirty="0"/>
              <a:t>)</a:t>
            </a:r>
            <a:r>
              <a:rPr lang="uk-UA" dirty="0"/>
              <a:t>, яких налічується відповідно 3-5 і 7-38, розташовані на малій кривині шлунка вздовж однойменних артерій між листками печінково-шлункової зв’язки малого </a:t>
            </a:r>
            <a:r>
              <a:rPr lang="uk-UA" dirty="0" err="1"/>
              <a:t>чепця</a:t>
            </a:r>
            <a:r>
              <a:rPr lang="uk-UA" dirty="0"/>
              <a:t>. Вони приймають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з частини передньої та задньої стінок шлунка.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11" y="2852936"/>
            <a:ext cx="5803077" cy="39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852" y="44624"/>
            <a:ext cx="894226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До </a:t>
            </a:r>
            <a:r>
              <a:rPr lang="uk-UA" b="1" i="1" u="sng" dirty="0" err="1">
                <a:solidFill>
                  <a:prstClr val="black"/>
                </a:solidFill>
              </a:rPr>
              <a:t>нутрощевих</a:t>
            </a:r>
            <a:r>
              <a:rPr lang="uk-UA" b="1" i="1" u="sng" dirty="0">
                <a:solidFill>
                  <a:prstClr val="black"/>
                </a:solidFill>
              </a:rPr>
              <a:t> лімфатичних вузлів живота (</a:t>
            </a:r>
            <a:r>
              <a:rPr lang="uk-UA" b="1" i="1" u="sng" dirty="0" err="1">
                <a:solidFill>
                  <a:prstClr val="black"/>
                </a:solidFill>
              </a:rPr>
              <a:t>nodi</a:t>
            </a:r>
            <a:r>
              <a:rPr lang="uk-UA" b="1" i="1" u="sng" dirty="0">
                <a:solidFill>
                  <a:prstClr val="black"/>
                </a:solidFill>
              </a:rPr>
              <a:t> </a:t>
            </a:r>
            <a:r>
              <a:rPr lang="uk-UA" b="1" i="1" u="sng" dirty="0" err="1">
                <a:solidFill>
                  <a:prstClr val="black"/>
                </a:solidFill>
              </a:rPr>
              <a:t>lymphatici</a:t>
            </a:r>
            <a:r>
              <a:rPr lang="uk-UA" b="1" i="1" u="sng" dirty="0">
                <a:solidFill>
                  <a:prstClr val="black"/>
                </a:solidFill>
              </a:rPr>
              <a:t> </a:t>
            </a:r>
            <a:r>
              <a:rPr lang="uk-UA" b="1" i="1" u="sng" dirty="0" err="1">
                <a:solidFill>
                  <a:prstClr val="black"/>
                </a:solidFill>
              </a:rPr>
              <a:t>abdominis</a:t>
            </a:r>
            <a:r>
              <a:rPr lang="uk-UA" b="1" i="1" u="sng" dirty="0">
                <a:solidFill>
                  <a:prstClr val="black"/>
                </a:solidFill>
              </a:rPr>
              <a:t> </a:t>
            </a:r>
            <a:r>
              <a:rPr lang="uk-UA" b="1" i="1" u="sng" dirty="0" err="1">
                <a:solidFill>
                  <a:prstClr val="black"/>
                </a:solidFill>
              </a:rPr>
              <a:t>viscerales</a:t>
            </a:r>
            <a:r>
              <a:rPr lang="uk-UA" b="1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належать декілька сотень лімфатичних вузлів, які розташовані вздовж непарних гілок черевної аорти та їх розгалужень і формують 11 ділянкових груп вузлів. У ці вузли впадають лімфатичні судини, що приймають лімфу з органів черевної порожнини.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398" y="1279136"/>
            <a:ext cx="8933717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1. </a:t>
            </a:r>
            <a:r>
              <a:rPr lang="uk-UA" b="1" i="1" dirty="0">
                <a:solidFill>
                  <a:prstClr val="black"/>
                </a:solidFill>
              </a:rPr>
              <a:t>Черевні 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coeliaci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яких є 2-5, розташовані навколо черевного стовбура і його гілок. Вони приймають виносні лімфатичні судини з лімфатичних вузлів печінки, шлунка, селезінки, дванадцятипалої кишки, підшлункової залози. Виносні лімфатичні судини черевних лімфатичних вузлів впадають у поперекові лімфатичні вузли, а також безпосередньо в поперекові стовбури і грудну протоку.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757484"/>
            <a:ext cx="1008112" cy="2394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3657256"/>
            <a:ext cx="1368152" cy="156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08505"/>
            <a:ext cx="5616624" cy="6740307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Лімфатичні капіляри (</a:t>
            </a:r>
            <a:r>
              <a:rPr lang="uk-UA" b="1" dirty="0" err="1"/>
              <a:t>лімфокапілярні</a:t>
            </a:r>
            <a:r>
              <a:rPr lang="uk-UA" b="1" dirty="0"/>
              <a:t> судини) (</a:t>
            </a:r>
            <a:r>
              <a:rPr lang="uk-UA" b="1" dirty="0" err="1"/>
              <a:t>vasa</a:t>
            </a:r>
            <a:r>
              <a:rPr lang="uk-UA" b="1" dirty="0"/>
              <a:t> </a:t>
            </a:r>
            <a:r>
              <a:rPr lang="uk-UA" b="1" dirty="0" err="1"/>
              <a:t>lymphocapillaria</a:t>
            </a:r>
            <a:r>
              <a:rPr lang="uk-UA" b="1" dirty="0"/>
              <a:t>)</a:t>
            </a:r>
            <a:r>
              <a:rPr lang="uk-UA" dirty="0"/>
              <a:t>, є початковою ланкою лімфатичної системи. Вони є у всіх органах і тканинах тіла людини, окрім головного і спинного мозку, їх оболонок, рогівки і кришталика ока, внутрішнього вуха, епітеліального покриву шкіри і слизових оболонок, хрящів, паренхіми селезінки, кісткового мозку та інших </a:t>
            </a:r>
            <a:r>
              <a:rPr lang="uk-UA" dirty="0" err="1"/>
              <a:t>лімфоїдних</a:t>
            </a:r>
            <a:r>
              <a:rPr lang="uk-UA" dirty="0"/>
              <a:t> органів імунної систем і плаценти. </a:t>
            </a:r>
            <a:endParaRPr lang="uk-UA" dirty="0" smtClean="0"/>
          </a:p>
          <a:p>
            <a:r>
              <a:rPr lang="uk-UA" dirty="0" smtClean="0"/>
              <a:t>Починаються </a:t>
            </a:r>
            <a:r>
              <a:rPr lang="uk-UA" dirty="0"/>
              <a:t>лімфатичні капіляри “сліпо”, переважно </a:t>
            </a:r>
            <a:r>
              <a:rPr lang="uk-UA" dirty="0" err="1"/>
              <a:t>булавоподібно</a:t>
            </a:r>
            <a:r>
              <a:rPr lang="uk-UA" dirty="0"/>
              <a:t>, тому лімфа, що утворилась із міжклітинної рідини, тече тільки в одному напрямку – до лімфатичних судин. </a:t>
            </a:r>
            <a:endParaRPr lang="uk-UA" dirty="0" smtClean="0"/>
          </a:p>
          <a:p>
            <a:r>
              <a:rPr lang="uk-UA" dirty="0" smtClean="0"/>
              <a:t>Орієнтація </a:t>
            </a:r>
            <a:r>
              <a:rPr lang="uk-UA" dirty="0"/>
              <a:t>капілярів визначається напрямом пучків сполучної тканини, в яких лімфатичні капіляри залягають, і положенням (формою) структурних елементів органа.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внутрішніх органах вони розміщуються між структурно-функціональними елементами органа (між пучками м’язових волокон, групами залозистих клітин, нирковими тільцями, печінковими часточками, вздовж ворсинок тонкої кишки тощо). У плоских утворах (фасції, серозні оболонки, шкіра, стінки порожнистих органів і великих кровоносних судин) лімфатичні капіляри розташовані у площині цих структур.</a:t>
            </a:r>
            <a:endParaRPr lang="ru-RU" dirty="0"/>
          </a:p>
        </p:txBody>
      </p:sp>
      <p:pic>
        <p:nvPicPr>
          <p:cNvPr id="7" name="Picture 2" descr="http://vmede.org/sait/content/Anatomija_sapin_2/3_files/mb4_0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61" y="2852936"/>
            <a:ext cx="3229339" cy="3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4128" y="6056420"/>
            <a:ext cx="3414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Мережа лімфатичних капілярів </a:t>
            </a:r>
          </a:p>
          <a:p>
            <a:pPr algn="ctr"/>
            <a:r>
              <a:rPr lang="uk-UA" b="1" dirty="0" smtClean="0"/>
              <a:t>очеревини</a:t>
            </a:r>
            <a:endParaRPr lang="uk-UA" b="1" dirty="0"/>
          </a:p>
        </p:txBody>
      </p:sp>
      <p:pic>
        <p:nvPicPr>
          <p:cNvPr id="10" name="Picture 8" descr="Картинки по запросу &quot;лимфатический капилляр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3" t="40630" r="1468" b="5725"/>
          <a:stretch/>
        </p:blipFill>
        <p:spPr bwMode="auto">
          <a:xfrm>
            <a:off x="6372200" y="108506"/>
            <a:ext cx="2088232" cy="26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56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vmede.org/sait/content/Anatomija_bili4_t2/8_files/mb4_0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0599"/>
            <a:ext cx="5688632" cy="32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16" y="116632"/>
            <a:ext cx="8820472" cy="2800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/>
              <a:t>3. </a:t>
            </a:r>
            <a:r>
              <a:rPr lang="uk-UA" sz="1600" b="1" i="1" dirty="0"/>
              <a:t>Лімфатичне кільце вхідного отвору шлунка (</a:t>
            </a:r>
            <a:r>
              <a:rPr lang="uk-UA" sz="1600" b="1" i="1" dirty="0" err="1"/>
              <a:t>anulus</a:t>
            </a:r>
            <a:r>
              <a:rPr lang="uk-UA" sz="1600" b="1" i="1" dirty="0"/>
              <a:t> </a:t>
            </a:r>
            <a:r>
              <a:rPr lang="uk-UA" sz="1600" b="1" i="1" dirty="0" err="1"/>
              <a:t>lymphaticus</a:t>
            </a:r>
            <a:r>
              <a:rPr lang="uk-UA" sz="1600" b="1" i="1" dirty="0"/>
              <a:t> </a:t>
            </a:r>
            <a:r>
              <a:rPr lang="uk-UA" sz="1600" b="1" i="1" dirty="0" err="1"/>
              <a:t>cardiae</a:t>
            </a:r>
            <a:r>
              <a:rPr lang="uk-UA" sz="1600" b="1" i="1" dirty="0"/>
              <a:t>)</a:t>
            </a:r>
            <a:r>
              <a:rPr lang="uk-UA" sz="1600" dirty="0"/>
              <a:t> утворене з 5-11 лімфатичних вузлів, які у вигляді ланцюжка охоплюють </a:t>
            </a:r>
            <a:r>
              <a:rPr lang="uk-UA" sz="1600" dirty="0" err="1"/>
              <a:t>кардіальний</a:t>
            </a:r>
            <a:r>
              <a:rPr lang="uk-UA" sz="1600" dirty="0"/>
              <a:t> отвір шлунка. У ці вузли впадають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з </a:t>
            </a:r>
            <a:r>
              <a:rPr lang="uk-UA" sz="1600" dirty="0" err="1"/>
              <a:t>кардіальної</a:t>
            </a:r>
            <a:r>
              <a:rPr lang="uk-UA" sz="1600" dirty="0"/>
              <a:t> частини шлунка, його дна і черевної частини стравоходу, а також від малого </a:t>
            </a:r>
            <a:r>
              <a:rPr lang="uk-UA" sz="1600" dirty="0" err="1"/>
              <a:t>чепця</a:t>
            </a:r>
            <a:r>
              <a:rPr lang="uk-UA" sz="1600" dirty="0"/>
              <a:t>.</a:t>
            </a:r>
            <a:endParaRPr lang="ru-RU" sz="1600" dirty="0"/>
          </a:p>
          <a:p>
            <a:r>
              <a:rPr lang="uk-UA" sz="1600" dirty="0"/>
              <a:t>4. </a:t>
            </a:r>
            <a:r>
              <a:rPr lang="uk-UA" sz="1600" b="1" i="1" dirty="0"/>
              <a:t>Праві </a:t>
            </a:r>
            <a:r>
              <a:rPr lang="uk-UA" sz="1600" b="1" i="1" dirty="0" smtClean="0"/>
              <a:t>та </a:t>
            </a:r>
            <a:r>
              <a:rPr lang="uk-UA" sz="1600" b="1" i="1" dirty="0"/>
              <a:t>ліві шлунково-чепцеві лімфатичні вузли (</a:t>
            </a:r>
            <a:r>
              <a:rPr lang="uk-UA" sz="1600" b="1" i="1" dirty="0" err="1"/>
              <a:t>nodi</a:t>
            </a:r>
            <a:r>
              <a:rPr lang="uk-UA" sz="1600" b="1" i="1" dirty="0"/>
              <a:t> </a:t>
            </a:r>
            <a:r>
              <a:rPr lang="uk-UA" sz="1600" b="1" i="1" dirty="0" err="1"/>
              <a:t>lymphatici</a:t>
            </a:r>
            <a:r>
              <a:rPr lang="uk-UA" sz="1600" b="1" i="1" dirty="0"/>
              <a:t> </a:t>
            </a:r>
            <a:r>
              <a:rPr lang="uk-UA" sz="1600" b="1" i="1" dirty="0" err="1"/>
              <a:t>gastroomentales</a:t>
            </a:r>
            <a:r>
              <a:rPr lang="uk-UA" sz="1600" b="1" i="1" dirty="0"/>
              <a:t> </a:t>
            </a:r>
            <a:r>
              <a:rPr lang="uk-UA" sz="1600" b="1" i="1" dirty="0" err="1"/>
              <a:t>dextri</a:t>
            </a:r>
            <a:r>
              <a:rPr lang="uk-UA" sz="1600" b="1" i="1" dirty="0"/>
              <a:t> </a:t>
            </a:r>
            <a:r>
              <a:rPr lang="uk-UA" sz="1600" b="1" i="1" dirty="0" err="1"/>
              <a:t>et</a:t>
            </a:r>
            <a:r>
              <a:rPr lang="uk-UA" sz="1600" b="1" i="1" dirty="0"/>
              <a:t> </a:t>
            </a:r>
            <a:r>
              <a:rPr lang="uk-UA" sz="1600" b="1" i="1" dirty="0" err="1"/>
              <a:t>sinistri</a:t>
            </a:r>
            <a:r>
              <a:rPr lang="uk-UA" sz="1600" b="1" i="1" dirty="0"/>
              <a:t>)</a:t>
            </a:r>
            <a:r>
              <a:rPr lang="uk-UA" sz="1600" dirty="0"/>
              <a:t>, яких є відповідно 5-49 і 3-17, розташовані на великій кривині шлунка вздовж однойменних артерій у товщі </a:t>
            </a:r>
            <a:r>
              <a:rPr lang="uk-UA" sz="1600" dirty="0" err="1"/>
              <a:t>шлунково-ободовокишкової</a:t>
            </a:r>
            <a:r>
              <a:rPr lang="uk-UA" sz="1600" dirty="0"/>
              <a:t> зв’язки. Ці вузли приймають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з нижньої частини передньої і задньої стінок шлунка та від великого </a:t>
            </a:r>
            <a:r>
              <a:rPr lang="uk-UA" sz="1600" dirty="0" err="1" smtClean="0"/>
              <a:t>чепця</a:t>
            </a:r>
            <a:r>
              <a:rPr lang="uk-UA" sz="1600" dirty="0" smtClean="0"/>
              <a:t>.</a:t>
            </a:r>
            <a:r>
              <a:rPr lang="uk-UA" sz="1600" dirty="0">
                <a:solidFill>
                  <a:prstClr val="black"/>
                </a:solidFill>
              </a:rPr>
              <a:t> </a:t>
            </a:r>
            <a:endParaRPr lang="uk-UA" sz="1600" dirty="0" smtClean="0">
              <a:solidFill>
                <a:prstClr val="black"/>
              </a:solidFill>
            </a:endParaRPr>
          </a:p>
          <a:p>
            <a:r>
              <a:rPr lang="uk-UA" sz="1600" dirty="0" smtClean="0">
                <a:solidFill>
                  <a:prstClr val="black"/>
                </a:solidFill>
              </a:rPr>
              <a:t>5</a:t>
            </a:r>
            <a:r>
              <a:rPr lang="uk-UA" sz="1600" dirty="0">
                <a:solidFill>
                  <a:prstClr val="black"/>
                </a:solidFill>
              </a:rPr>
              <a:t>. </a:t>
            </a:r>
            <a:r>
              <a:rPr lang="uk-UA" sz="1600" b="1" i="1" dirty="0" err="1">
                <a:solidFill>
                  <a:prstClr val="black"/>
                </a:solidFill>
              </a:rPr>
              <a:t>Воротарні</a:t>
            </a:r>
            <a:r>
              <a:rPr lang="uk-UA" sz="1600" b="1" i="1" dirty="0">
                <a:solidFill>
                  <a:prstClr val="black"/>
                </a:solidFill>
              </a:rPr>
              <a:t> лімфатичні вузли (</a:t>
            </a:r>
            <a:r>
              <a:rPr lang="uk-UA" sz="1600" b="1" i="1" dirty="0" err="1">
                <a:solidFill>
                  <a:prstClr val="black"/>
                </a:solidFill>
              </a:rPr>
              <a:t>nodi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lymphatici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pylorici</a:t>
            </a:r>
            <a:r>
              <a:rPr lang="uk-UA" sz="1600" b="1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, яких є 5-16, розташовані в ділянці воротаря шлунка, оточуючи його неповним кільцем. </a:t>
            </a:r>
            <a:endParaRPr lang="uk-UA" sz="1600" dirty="0" smtClean="0">
              <a:solidFill>
                <a:prstClr val="black"/>
              </a:solidFill>
            </a:endParaRPr>
          </a:p>
          <a:p>
            <a:r>
              <a:rPr lang="uk-UA" sz="1600" u="sng" dirty="0" smtClean="0">
                <a:solidFill>
                  <a:prstClr val="black"/>
                </a:solidFill>
              </a:rPr>
              <a:t>Тому </a:t>
            </a:r>
            <a:r>
              <a:rPr lang="uk-UA" sz="1600" u="sng" dirty="0">
                <a:solidFill>
                  <a:prstClr val="black"/>
                </a:solidFill>
              </a:rPr>
              <a:t>у цій групі вузлів виділяють: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014" y="2904735"/>
            <a:ext cx="2964807" cy="32932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i="1" dirty="0" err="1" smtClean="0">
                <a:solidFill>
                  <a:prstClr val="black"/>
                </a:solidFill>
              </a:rPr>
              <a:t>надворотарний</a:t>
            </a:r>
            <a:r>
              <a:rPr lang="uk-UA" sz="1600" i="1" dirty="0" smtClean="0">
                <a:solidFill>
                  <a:prstClr val="black"/>
                </a:solidFill>
              </a:rPr>
              <a:t> лімфатичний вузол (</a:t>
            </a:r>
            <a:r>
              <a:rPr lang="uk-UA" sz="1600" i="1" dirty="0" err="1" smtClean="0">
                <a:solidFill>
                  <a:prstClr val="black"/>
                </a:solidFill>
              </a:rPr>
              <a:t>nodus</a:t>
            </a:r>
            <a:r>
              <a:rPr lang="uk-UA" sz="1600" i="1" dirty="0" smtClean="0">
                <a:solidFill>
                  <a:prstClr val="black"/>
                </a:solidFill>
              </a:rPr>
              <a:t> </a:t>
            </a:r>
            <a:r>
              <a:rPr lang="uk-UA" sz="1600" i="1" dirty="0" err="1" smtClean="0">
                <a:solidFill>
                  <a:prstClr val="black"/>
                </a:solidFill>
              </a:rPr>
              <a:t>lymphaticus</a:t>
            </a:r>
            <a:r>
              <a:rPr lang="uk-UA" sz="1600" i="1" dirty="0" smtClean="0">
                <a:solidFill>
                  <a:prstClr val="black"/>
                </a:solidFill>
              </a:rPr>
              <a:t> </a:t>
            </a:r>
            <a:r>
              <a:rPr lang="uk-UA" sz="1600" i="1" dirty="0" err="1" smtClean="0">
                <a:solidFill>
                  <a:prstClr val="black"/>
                </a:solidFill>
              </a:rPr>
              <a:t>suprapyloricus</a:t>
            </a:r>
            <a:r>
              <a:rPr lang="uk-UA" sz="1600" i="1" dirty="0" smtClean="0">
                <a:solidFill>
                  <a:prstClr val="black"/>
                </a:solidFill>
              </a:rPr>
              <a:t>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i="1" dirty="0" err="1" smtClean="0">
                <a:solidFill>
                  <a:prstClr val="black"/>
                </a:solidFill>
              </a:rPr>
              <a:t>заворотарні</a:t>
            </a:r>
            <a:r>
              <a:rPr lang="uk-UA" sz="1600" i="1" dirty="0" smtClean="0">
                <a:solidFill>
                  <a:prstClr val="black"/>
                </a:solidFill>
              </a:rPr>
              <a:t> лімфатичні вузли (</a:t>
            </a:r>
            <a:r>
              <a:rPr lang="uk-UA" sz="1600" i="1" dirty="0" err="1" smtClean="0">
                <a:solidFill>
                  <a:prstClr val="black"/>
                </a:solidFill>
              </a:rPr>
              <a:t>nodi</a:t>
            </a:r>
            <a:r>
              <a:rPr lang="uk-UA" sz="1600" i="1" dirty="0" smtClean="0">
                <a:solidFill>
                  <a:prstClr val="black"/>
                </a:solidFill>
              </a:rPr>
              <a:t> </a:t>
            </a:r>
            <a:r>
              <a:rPr lang="uk-UA" sz="1600" i="1" dirty="0" err="1" smtClean="0">
                <a:solidFill>
                  <a:prstClr val="black"/>
                </a:solidFill>
              </a:rPr>
              <a:t>lymphatici</a:t>
            </a:r>
            <a:r>
              <a:rPr lang="uk-UA" sz="1600" i="1" dirty="0" smtClean="0">
                <a:solidFill>
                  <a:prstClr val="black"/>
                </a:solidFill>
              </a:rPr>
              <a:t> </a:t>
            </a:r>
            <a:r>
              <a:rPr lang="uk-UA" sz="1600" i="1" dirty="0" err="1" smtClean="0">
                <a:solidFill>
                  <a:prstClr val="black"/>
                </a:solidFill>
              </a:rPr>
              <a:t>retropylorici</a:t>
            </a:r>
            <a:r>
              <a:rPr lang="uk-UA" sz="1600" i="1" dirty="0" smtClean="0">
                <a:solidFill>
                  <a:prstClr val="black"/>
                </a:solidFill>
              </a:rPr>
              <a:t>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i="1" dirty="0" err="1" smtClean="0">
                <a:solidFill>
                  <a:prstClr val="black"/>
                </a:solidFill>
              </a:rPr>
              <a:t>підворотарні</a:t>
            </a:r>
            <a:r>
              <a:rPr lang="uk-UA" sz="1600" i="1" dirty="0" smtClean="0">
                <a:solidFill>
                  <a:prstClr val="black"/>
                </a:solidFill>
              </a:rPr>
              <a:t> лімфатичні вузли (</a:t>
            </a:r>
            <a:r>
              <a:rPr lang="uk-UA" sz="1600" i="1" dirty="0" err="1" smtClean="0">
                <a:solidFill>
                  <a:prstClr val="black"/>
                </a:solidFill>
              </a:rPr>
              <a:t>nodi</a:t>
            </a:r>
            <a:r>
              <a:rPr lang="uk-UA" sz="1600" i="1" dirty="0" smtClean="0">
                <a:solidFill>
                  <a:prstClr val="black"/>
                </a:solidFill>
              </a:rPr>
              <a:t> </a:t>
            </a:r>
            <a:r>
              <a:rPr lang="uk-UA" sz="1600" i="1" dirty="0" err="1" smtClean="0">
                <a:solidFill>
                  <a:prstClr val="black"/>
                </a:solidFill>
              </a:rPr>
              <a:t>lymphatici</a:t>
            </a:r>
            <a:r>
              <a:rPr lang="uk-UA" sz="1600" i="1" dirty="0" smtClean="0">
                <a:solidFill>
                  <a:prstClr val="black"/>
                </a:solidFill>
              </a:rPr>
              <a:t> </a:t>
            </a:r>
            <a:r>
              <a:rPr lang="uk-UA" sz="1600" i="1" dirty="0" err="1" smtClean="0">
                <a:solidFill>
                  <a:prstClr val="black"/>
                </a:solidFill>
              </a:rPr>
              <a:t>subpylorici</a:t>
            </a:r>
            <a:r>
              <a:rPr lang="uk-UA" sz="1600" i="1" dirty="0" smtClean="0">
                <a:solidFill>
                  <a:prstClr val="black"/>
                </a:solidFill>
              </a:rPr>
              <a:t>)</a:t>
            </a:r>
            <a:r>
              <a:rPr lang="uk-UA" sz="1600" dirty="0" smtClean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uk-UA" sz="1600" dirty="0" smtClean="0">
                <a:solidFill>
                  <a:prstClr val="black"/>
                </a:solidFill>
              </a:rPr>
              <a:t>Ці лімфатичні вузли приймають </a:t>
            </a:r>
            <a:r>
              <a:rPr lang="uk-UA" sz="1600" dirty="0" err="1" smtClean="0">
                <a:solidFill>
                  <a:prstClr val="black"/>
                </a:solidFill>
              </a:rPr>
              <a:t>приносні</a:t>
            </a:r>
            <a:r>
              <a:rPr lang="uk-UA" sz="1600" dirty="0" smtClean="0">
                <a:solidFill>
                  <a:prstClr val="black"/>
                </a:solidFill>
              </a:rPr>
              <a:t> лімфатичні судини не тільки з воротаря, але й від головки підшлункової залози.</a:t>
            </a:r>
            <a:endParaRPr lang="uk-UA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5528156"/>
            <a:ext cx="1080120" cy="7287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3151089"/>
            <a:ext cx="1080120" cy="3643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34750" y="5085184"/>
            <a:ext cx="1152128" cy="9274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849"/>
            <a:ext cx="9144000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6. </a:t>
            </a:r>
            <a:r>
              <a:rPr lang="uk-UA" b="1" i="1" dirty="0" err="1"/>
              <a:t>Підшлунковозалозові</a:t>
            </a:r>
            <a:r>
              <a:rPr lang="uk-UA" b="1" i="1" dirty="0"/>
              <a:t>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pancreatici</a:t>
            </a:r>
            <a:r>
              <a:rPr lang="uk-UA" b="1" i="1" dirty="0"/>
              <a:t>)</a:t>
            </a:r>
            <a:r>
              <a:rPr lang="uk-UA" dirty="0"/>
              <a:t> приймають численні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підшлункової залози. Частина </a:t>
            </a:r>
            <a:r>
              <a:rPr lang="uk-UA" dirty="0" err="1"/>
              <a:t>приносних</a:t>
            </a:r>
            <a:r>
              <a:rPr lang="uk-UA" dirty="0"/>
              <a:t> лімфатичних судин підшлункової залози впадають у праві та ліві шлункові, печінкові і верхні </a:t>
            </a:r>
            <a:r>
              <a:rPr lang="uk-UA" dirty="0" err="1"/>
              <a:t>брижові</a:t>
            </a:r>
            <a:r>
              <a:rPr lang="uk-UA" dirty="0"/>
              <a:t> лімфатичні вузли. </a:t>
            </a:r>
            <a:r>
              <a:rPr lang="uk-UA" u="sng" dirty="0"/>
              <a:t>Ці вузли поділяють на верхні і нижні: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верхні </a:t>
            </a:r>
            <a:r>
              <a:rPr lang="uk-UA" i="1" dirty="0" err="1"/>
              <a:t>підшлунковозалозові</a:t>
            </a:r>
            <a:r>
              <a:rPr lang="uk-UA" i="1" dirty="0"/>
              <a:t>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pancreatici</a:t>
            </a:r>
            <a:r>
              <a:rPr lang="uk-UA" i="1" dirty="0"/>
              <a:t> </a:t>
            </a:r>
            <a:r>
              <a:rPr lang="uk-UA" i="1" dirty="0" err="1"/>
              <a:t>superiores</a:t>
            </a:r>
            <a:r>
              <a:rPr lang="uk-UA" i="1" dirty="0"/>
              <a:t>)</a:t>
            </a:r>
            <a:r>
              <a:rPr lang="uk-UA" dirty="0"/>
              <a:t> (2-8), </a:t>
            </a:r>
            <a:r>
              <a:rPr lang="uk-UA" dirty="0" smtClean="0"/>
              <a:t>лежать вздовж </a:t>
            </a:r>
            <a:r>
              <a:rPr lang="uk-UA" dirty="0"/>
              <a:t>селезінкової артерії в ділянці верхнього краю підшлункової залози;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нижні </a:t>
            </a:r>
            <a:r>
              <a:rPr lang="uk-UA" i="1" dirty="0" err="1"/>
              <a:t>підшлунково-залозові</a:t>
            </a:r>
            <a:r>
              <a:rPr lang="uk-UA" i="1" dirty="0"/>
              <a:t>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pancreatici</a:t>
            </a:r>
            <a:r>
              <a:rPr lang="uk-UA" i="1" dirty="0"/>
              <a:t> </a:t>
            </a:r>
            <a:r>
              <a:rPr lang="uk-UA" i="1" dirty="0" err="1"/>
              <a:t>inferiores</a:t>
            </a:r>
            <a:r>
              <a:rPr lang="uk-UA" i="1" dirty="0"/>
              <a:t>)</a:t>
            </a:r>
            <a:r>
              <a:rPr lang="uk-UA" dirty="0"/>
              <a:t> (1-5) лежать в ділянці нижнього краю підшлункової залози вздовж нижньої артерії підшлункової залози. Усі </a:t>
            </a:r>
            <a:r>
              <a:rPr lang="uk-UA" dirty="0" err="1"/>
              <a:t>підшлунковозалозові</a:t>
            </a:r>
            <a:r>
              <a:rPr lang="uk-UA" dirty="0"/>
              <a:t> лімфатичні вузли з’єднані між собою численними лімфатичними судинами</a:t>
            </a:r>
            <a:r>
              <a:rPr lang="uk-UA" dirty="0" smtClean="0"/>
              <a:t>.</a:t>
            </a:r>
          </a:p>
          <a:p>
            <a:pPr lvl="0"/>
            <a:r>
              <a:rPr lang="uk-UA" dirty="0">
                <a:solidFill>
                  <a:prstClr val="black"/>
                </a:solidFill>
              </a:rPr>
              <a:t>7. </a:t>
            </a:r>
            <a:r>
              <a:rPr lang="uk-UA" b="1" i="1" dirty="0" err="1">
                <a:solidFill>
                  <a:prstClr val="black"/>
                </a:solidFill>
              </a:rPr>
              <a:t>Підшлунково-дванадцятипалокишкові</a:t>
            </a:r>
            <a:r>
              <a:rPr lang="uk-UA" b="1" i="1" dirty="0">
                <a:solidFill>
                  <a:prstClr val="black"/>
                </a:solidFill>
              </a:rPr>
              <a:t> 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pancreaticoduodenales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яких налічується 4-10, розміщені попереду та позаду головки підшлункової залози, між нею і низхідною частиною дванадцятипалої кишки.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6082" name="Picture 2" descr="http://vmede.org/sait/content/Anatomija_bili4_t2/8_files/mb4_0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12414"/>
            <a:ext cx="5547579" cy="30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31" y="3690697"/>
            <a:ext cx="3552357" cy="31393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Ці вузли </a:t>
            </a:r>
            <a:r>
              <a:rPr lang="uk-UA" dirty="0" smtClean="0">
                <a:solidFill>
                  <a:prstClr val="black"/>
                </a:solidFill>
              </a:rPr>
              <a:t>лежать </a:t>
            </a:r>
            <a:r>
              <a:rPr lang="uk-UA" dirty="0">
                <a:solidFill>
                  <a:prstClr val="black"/>
                </a:solidFill>
              </a:rPr>
              <a:t>вздовж верхніх та нижніх </a:t>
            </a:r>
            <a:r>
              <a:rPr lang="uk-UA" dirty="0" err="1">
                <a:solidFill>
                  <a:prstClr val="black"/>
                </a:solidFill>
              </a:rPr>
              <a:t>дванадцятипалокишкових</a:t>
            </a:r>
            <a:r>
              <a:rPr lang="uk-UA" dirty="0">
                <a:solidFill>
                  <a:prstClr val="black"/>
                </a:solidFill>
              </a:rPr>
              <a:t> артерій, тому їх поділяють на </a:t>
            </a:r>
            <a:r>
              <a:rPr lang="uk-UA" i="1" dirty="0">
                <a:solidFill>
                  <a:prstClr val="black"/>
                </a:solidFill>
              </a:rPr>
              <a:t>верхні і нижні </a:t>
            </a:r>
            <a:r>
              <a:rPr lang="uk-UA" i="1" dirty="0" err="1">
                <a:solidFill>
                  <a:prstClr val="black"/>
                </a:solidFill>
              </a:rPr>
              <a:t>підшлунково-дванадцятипалокишкові</a:t>
            </a:r>
            <a:r>
              <a:rPr lang="uk-UA" i="1" dirty="0">
                <a:solidFill>
                  <a:prstClr val="black"/>
                </a:solidFill>
              </a:rPr>
              <a:t> лімфатичні вузли (</a:t>
            </a:r>
            <a:r>
              <a:rPr lang="uk-UA" i="1" dirty="0" err="1">
                <a:solidFill>
                  <a:prstClr val="black"/>
                </a:solidFill>
              </a:rPr>
              <a:t>nodi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lymphatici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pancreaticoduodenales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superiores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et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inferiores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. У ці вузли впадають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з головки підшлункової залози і дванадцятипалої кишки.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6309320"/>
            <a:ext cx="1152128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5733256"/>
            <a:ext cx="1080120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10" y="44624"/>
            <a:ext cx="9078594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/>
              <a:t>8. </a:t>
            </a:r>
            <a:r>
              <a:rPr lang="uk-UA" sz="1600" b="1" i="1" dirty="0"/>
              <a:t>Печінкові лімфатичні вузли (</a:t>
            </a:r>
            <a:r>
              <a:rPr lang="uk-UA" sz="1600" b="1" i="1" dirty="0" err="1"/>
              <a:t>nodi</a:t>
            </a:r>
            <a:r>
              <a:rPr lang="uk-UA" sz="1600" b="1" i="1" dirty="0"/>
              <a:t> </a:t>
            </a:r>
            <a:r>
              <a:rPr lang="uk-UA" sz="1600" b="1" i="1" dirty="0" err="1"/>
              <a:t>lymphatici</a:t>
            </a:r>
            <a:r>
              <a:rPr lang="uk-UA" sz="1600" b="1" i="1" dirty="0"/>
              <a:t> </a:t>
            </a:r>
            <a:r>
              <a:rPr lang="uk-UA" sz="1600" b="1" i="1" dirty="0" err="1"/>
              <a:t>hepatici</a:t>
            </a:r>
            <a:r>
              <a:rPr lang="uk-UA" sz="1600" b="1" i="1" dirty="0"/>
              <a:t>)</a:t>
            </a:r>
            <a:r>
              <a:rPr lang="uk-UA" sz="1600" dirty="0"/>
              <a:t>, яких є 4-10, розташовані між листками </a:t>
            </a:r>
            <a:r>
              <a:rPr lang="uk-UA" sz="1600" dirty="0" err="1"/>
              <a:t>печінково-дванадцятипалокишкової</a:t>
            </a:r>
            <a:r>
              <a:rPr lang="uk-UA" sz="1600" dirty="0"/>
              <a:t> зв’язки вздовж загальної печінкової артерії і ворітної печінкової вени. З цієї групи вузлів окремо виділяють: </a:t>
            </a:r>
            <a:r>
              <a:rPr lang="uk-UA" sz="1600" i="1" dirty="0" err="1"/>
              <a:t>міхуровий</a:t>
            </a:r>
            <a:r>
              <a:rPr lang="uk-UA" sz="1600" i="1" dirty="0"/>
              <a:t> лімфатичний вузол (</a:t>
            </a:r>
            <a:r>
              <a:rPr lang="uk-UA" sz="1600" i="1" dirty="0" err="1"/>
              <a:t>nodus</a:t>
            </a:r>
            <a:r>
              <a:rPr lang="uk-UA" sz="1600" i="1" dirty="0"/>
              <a:t> </a:t>
            </a:r>
            <a:r>
              <a:rPr lang="uk-UA" sz="1600" i="1" dirty="0" err="1"/>
              <a:t>lymphaticus</a:t>
            </a:r>
            <a:r>
              <a:rPr lang="uk-UA" sz="1600" i="1" dirty="0"/>
              <a:t> </a:t>
            </a:r>
            <a:r>
              <a:rPr lang="uk-UA" sz="1600" i="1" dirty="0" err="1"/>
              <a:t>cysticus</a:t>
            </a:r>
            <a:r>
              <a:rPr lang="uk-UA" sz="1600" i="1" dirty="0"/>
              <a:t>)</a:t>
            </a:r>
            <a:r>
              <a:rPr lang="uk-UA" sz="1600" dirty="0"/>
              <a:t>, який міститься біля шийки жовчного міхура, у нього впадають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від жовчного міхура; </a:t>
            </a:r>
            <a:r>
              <a:rPr lang="uk-UA" sz="1600" i="1" dirty="0"/>
              <a:t>лімфатичний вузол чепцевого отвору (</a:t>
            </a:r>
            <a:r>
              <a:rPr lang="uk-UA" sz="1600" i="1" dirty="0" err="1"/>
              <a:t>nodus</a:t>
            </a:r>
            <a:r>
              <a:rPr lang="uk-UA" sz="1600" i="1" dirty="0"/>
              <a:t> </a:t>
            </a:r>
            <a:r>
              <a:rPr lang="uk-UA" sz="1600" i="1" dirty="0" err="1"/>
              <a:t>lymphaticus</a:t>
            </a:r>
            <a:r>
              <a:rPr lang="uk-UA" sz="1600" i="1" dirty="0"/>
              <a:t> </a:t>
            </a:r>
            <a:r>
              <a:rPr lang="uk-UA" sz="1600" i="1" dirty="0" err="1"/>
              <a:t>foraminalis</a:t>
            </a:r>
            <a:r>
              <a:rPr lang="uk-UA" sz="1600" i="1" dirty="0"/>
              <a:t>) </a:t>
            </a:r>
            <a:r>
              <a:rPr lang="uk-UA" sz="1600" dirty="0"/>
              <a:t>є найкрупнішим, він лежить позаду верхньої частини дванадцятипалої кишки і прилягає до передньої стінки чепцевого отвору. Печінкові лімфатичні вузли приймають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від печінки, жовчного міхура, жовчних проток і малого </a:t>
            </a:r>
            <a:r>
              <a:rPr lang="uk-UA" sz="1600" dirty="0" err="1"/>
              <a:t>чепця</a:t>
            </a:r>
            <a:r>
              <a:rPr lang="uk-UA" sz="1600" dirty="0"/>
              <a:t>. Частина цих </a:t>
            </a:r>
            <a:r>
              <a:rPr lang="uk-UA" sz="1600" dirty="0" err="1"/>
              <a:t>приносних</a:t>
            </a:r>
            <a:r>
              <a:rPr lang="uk-UA" sz="1600" dirty="0"/>
              <a:t> судин впадає у нижні діафрагмові лімфатичні вузли. Інколи лімфатичні судини печінки впадають у грудну протоку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10" y="2367272"/>
            <a:ext cx="3822010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prstClr val="black"/>
                </a:solidFill>
              </a:rPr>
              <a:t>9. </a:t>
            </a:r>
            <a:r>
              <a:rPr lang="uk-UA" sz="1600" b="1" i="1" dirty="0">
                <a:solidFill>
                  <a:prstClr val="black"/>
                </a:solidFill>
              </a:rPr>
              <a:t>Селезінкові лімфатичні вузли (</a:t>
            </a:r>
            <a:r>
              <a:rPr lang="uk-UA" sz="1600" b="1" i="1" dirty="0" err="1">
                <a:solidFill>
                  <a:prstClr val="black"/>
                </a:solidFill>
              </a:rPr>
              <a:t>nodi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lymphatici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splenici</a:t>
            </a:r>
            <a:r>
              <a:rPr lang="uk-UA" sz="1600" b="1" i="1" dirty="0">
                <a:solidFill>
                  <a:prstClr val="black"/>
                </a:solidFill>
              </a:rPr>
              <a:t>; </a:t>
            </a:r>
            <a:r>
              <a:rPr lang="uk-UA" sz="1600" b="1" i="1" dirty="0" err="1">
                <a:solidFill>
                  <a:prstClr val="black"/>
                </a:solidFill>
              </a:rPr>
              <a:t>nodi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lymphatici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lienales</a:t>
            </a:r>
            <a:r>
              <a:rPr lang="uk-UA" sz="1600" b="1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, яких є 3-6, розташовані між листками шлунково-селезінкової зв’язки у воротах селезінки. У ці вузли впадають </a:t>
            </a:r>
            <a:r>
              <a:rPr lang="uk-UA" sz="1600" dirty="0" err="1">
                <a:solidFill>
                  <a:prstClr val="black"/>
                </a:solidFill>
              </a:rPr>
              <a:t>приносні</a:t>
            </a:r>
            <a:r>
              <a:rPr lang="uk-UA" sz="1600" dirty="0">
                <a:solidFill>
                  <a:prstClr val="black"/>
                </a:solidFill>
              </a:rPr>
              <a:t> лімфатичні судини з капсули селезінки і з дна шлунка, а також виносні судини з лівих шлунково-чепцевих вузлів. Виносні лімфатичні судини з правих і лівих шлункових, верхніх і нижніх </a:t>
            </a:r>
            <a:r>
              <a:rPr lang="uk-UA" sz="1600" dirty="0" err="1">
                <a:solidFill>
                  <a:prstClr val="black"/>
                </a:solidFill>
              </a:rPr>
              <a:t>підшлунковозалозових</a:t>
            </a:r>
            <a:r>
              <a:rPr lang="uk-UA" sz="1600" dirty="0">
                <a:solidFill>
                  <a:prstClr val="black"/>
                </a:solidFill>
              </a:rPr>
              <a:t>, </a:t>
            </a:r>
            <a:r>
              <a:rPr lang="uk-UA" sz="1600" dirty="0" err="1">
                <a:solidFill>
                  <a:prstClr val="black"/>
                </a:solidFill>
              </a:rPr>
              <a:t>воротарних</a:t>
            </a:r>
            <a:r>
              <a:rPr lang="uk-UA" sz="1600" dirty="0">
                <a:solidFill>
                  <a:prstClr val="black"/>
                </a:solidFill>
              </a:rPr>
              <a:t>, верхніх і нижніх </a:t>
            </a:r>
            <a:r>
              <a:rPr lang="uk-UA" sz="1600" dirty="0" err="1">
                <a:solidFill>
                  <a:prstClr val="black"/>
                </a:solidFill>
              </a:rPr>
              <a:t>підшлунково-дванадцятипалокишкових</a:t>
            </a:r>
            <a:r>
              <a:rPr lang="uk-UA" sz="1600" dirty="0">
                <a:solidFill>
                  <a:prstClr val="black"/>
                </a:solidFill>
              </a:rPr>
              <a:t>, печінкових і селезінкових лімфатичних вузлів впадають у черевні лімфатичні вузли, а з останніх лімфа відтікає в поперекові лімфатичні вузли, а також безпосередньо в поперекові стовбури і грудну протоку.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3"/>
            <a:ext cx="5267413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7016" y="2996952"/>
            <a:ext cx="1013016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60432" y="3789040"/>
            <a:ext cx="683568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425" y="116632"/>
            <a:ext cx="8920250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/>
              <a:t>10. </a:t>
            </a:r>
            <a:r>
              <a:rPr lang="uk-UA" sz="1600" b="1" i="1" dirty="0"/>
              <a:t>Верхні </a:t>
            </a:r>
            <a:r>
              <a:rPr lang="uk-UA" sz="1600" b="1" i="1" dirty="0" err="1"/>
              <a:t>брижові</a:t>
            </a:r>
            <a:r>
              <a:rPr lang="uk-UA" sz="1600" b="1" i="1" dirty="0"/>
              <a:t> лімфатичні вузли (</a:t>
            </a:r>
            <a:r>
              <a:rPr lang="uk-UA" sz="1600" b="1" i="1" dirty="0" err="1"/>
              <a:t>nodi</a:t>
            </a:r>
            <a:r>
              <a:rPr lang="uk-UA" sz="1600" b="1" i="1" dirty="0"/>
              <a:t> </a:t>
            </a:r>
            <a:r>
              <a:rPr lang="uk-UA" sz="1600" b="1" i="1" dirty="0" err="1"/>
              <a:t>lymphatici</a:t>
            </a:r>
            <a:r>
              <a:rPr lang="uk-UA" sz="1600" b="1" i="1" dirty="0"/>
              <a:t> </a:t>
            </a:r>
            <a:r>
              <a:rPr lang="uk-UA" sz="1600" b="1" i="1" dirty="0" err="1"/>
              <a:t>mesenterici</a:t>
            </a:r>
            <a:r>
              <a:rPr lang="uk-UA" sz="1600" b="1" i="1" dirty="0"/>
              <a:t> </a:t>
            </a:r>
            <a:r>
              <a:rPr lang="uk-UA" sz="1600" b="1" i="1" dirty="0" err="1"/>
              <a:t>superiorеs</a:t>
            </a:r>
            <a:r>
              <a:rPr lang="uk-UA" sz="1600" b="1" i="1" dirty="0"/>
              <a:t>)</a:t>
            </a:r>
            <a:r>
              <a:rPr lang="uk-UA" sz="1600" dirty="0"/>
              <a:t> є </a:t>
            </a:r>
            <a:r>
              <a:rPr lang="uk-UA" sz="1600" dirty="0" err="1"/>
              <a:t>найчисленішою</a:t>
            </a:r>
            <a:r>
              <a:rPr lang="uk-UA" sz="1600" dirty="0"/>
              <a:t> групою </a:t>
            </a:r>
            <a:r>
              <a:rPr lang="uk-UA" sz="1600" dirty="0" err="1"/>
              <a:t>нутрощевих</a:t>
            </a:r>
            <a:r>
              <a:rPr lang="uk-UA" sz="1600" dirty="0"/>
              <a:t> вузлів живота, до складу якої входять понад 400 вузлів. Ці вузли містяться у товщі брижі тонкої кишки вздовж верхньої </a:t>
            </a:r>
            <a:r>
              <a:rPr lang="uk-UA" sz="1600" dirty="0" err="1"/>
              <a:t>брижової</a:t>
            </a:r>
            <a:r>
              <a:rPr lang="uk-UA" sz="1600" dirty="0"/>
              <a:t> артерії та її гілок, вони збирають лімфу від порожньої і клубової кишок, а також більшої частини товстої кишки. </a:t>
            </a:r>
            <a:r>
              <a:rPr lang="uk-UA" sz="1600" dirty="0" smtClean="0"/>
              <a:t>Від </a:t>
            </a:r>
            <a:r>
              <a:rPr lang="uk-UA" sz="1600" dirty="0"/>
              <a:t>порожньої та клубової кишок лімфа відтікає у 3 групи вузлів, які зв’язані між собою і утворюють каскад вузлів.</a:t>
            </a:r>
            <a:endParaRPr lang="ru-RU" sz="1600" dirty="0"/>
          </a:p>
          <a:p>
            <a:r>
              <a:rPr lang="uk-UA" sz="1600" u="sng" dirty="0"/>
              <a:t>Периферійна група лімфатичних вузлів</a:t>
            </a:r>
            <a:r>
              <a:rPr lang="uk-UA" sz="1600" dirty="0"/>
              <a:t> представлена </a:t>
            </a:r>
            <a:r>
              <a:rPr lang="uk-UA" sz="1600" i="1" dirty="0" err="1"/>
              <a:t>білякишковими</a:t>
            </a:r>
            <a:r>
              <a:rPr lang="uk-UA" sz="1600" i="1" dirty="0"/>
              <a:t> лімфатичними вузлами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juxtaintestinales</a:t>
            </a:r>
            <a:r>
              <a:rPr lang="uk-UA" sz="1600" i="1" dirty="0" smtClean="0"/>
              <a:t>)</a:t>
            </a:r>
            <a:r>
              <a:rPr lang="uk-UA" sz="1600" dirty="0"/>
              <a:t>.</a:t>
            </a:r>
            <a:endParaRPr lang="ru-RU" sz="1600" dirty="0"/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37" y="1700808"/>
            <a:ext cx="5247842" cy="50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175" y="1844824"/>
            <a:ext cx="3768162" cy="50167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u="sng" dirty="0">
                <a:solidFill>
                  <a:prstClr val="black"/>
                </a:solidFill>
              </a:rPr>
              <a:t>Середня група лімфатичних вузлів</a:t>
            </a:r>
            <a:r>
              <a:rPr lang="uk-UA" sz="1600" dirty="0">
                <a:solidFill>
                  <a:prstClr val="black"/>
                </a:solidFill>
              </a:rPr>
              <a:t> </a:t>
            </a:r>
            <a:r>
              <a:rPr lang="uk-UA" sz="1600" dirty="0" smtClean="0">
                <a:solidFill>
                  <a:prstClr val="black"/>
                </a:solidFill>
              </a:rPr>
              <a:t>приймає </a:t>
            </a:r>
            <a:r>
              <a:rPr lang="uk-UA" sz="1600" dirty="0">
                <a:solidFill>
                  <a:prstClr val="black"/>
                </a:solidFill>
              </a:rPr>
              <a:t>виносні лімфатичні судини з вузлів першого каскаду </a:t>
            </a:r>
            <a:r>
              <a:rPr lang="uk-UA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u="sng" dirty="0">
                <a:solidFill>
                  <a:prstClr val="black"/>
                </a:solidFill>
              </a:rPr>
              <a:t>Центральну групу</a:t>
            </a:r>
            <a:r>
              <a:rPr lang="uk-UA" sz="1600" dirty="0">
                <a:solidFill>
                  <a:prstClr val="black"/>
                </a:solidFill>
              </a:rPr>
              <a:t> називають </a:t>
            </a:r>
            <a:r>
              <a:rPr lang="uk-UA" sz="1600" i="1" dirty="0">
                <a:solidFill>
                  <a:prstClr val="black"/>
                </a:solidFill>
              </a:rPr>
              <a:t>верхніми центральними лімфатичними вузлами (</a:t>
            </a:r>
            <a:r>
              <a:rPr lang="uk-UA" sz="1600" i="1" dirty="0" err="1">
                <a:solidFill>
                  <a:prstClr val="black"/>
                </a:solidFill>
              </a:rPr>
              <a:t>nodi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lymphatici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superiores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centrales</a:t>
            </a:r>
            <a:r>
              <a:rPr lang="uk-UA" sz="1600" i="1" dirty="0" smtClean="0">
                <a:solidFill>
                  <a:prstClr val="black"/>
                </a:solidFill>
              </a:rPr>
              <a:t>)</a:t>
            </a:r>
            <a:r>
              <a:rPr lang="uk-UA" sz="1600" dirty="0" smtClean="0">
                <a:solidFill>
                  <a:prstClr val="black"/>
                </a:solidFill>
              </a:rPr>
              <a:t>. </a:t>
            </a:r>
            <a:r>
              <a:rPr lang="uk-UA" sz="1600" dirty="0">
                <a:solidFill>
                  <a:prstClr val="black"/>
                </a:solidFill>
              </a:rPr>
              <a:t>У цю групу </a:t>
            </a:r>
            <a:r>
              <a:rPr lang="uk-UA" sz="1600" dirty="0" smtClean="0">
                <a:solidFill>
                  <a:prstClr val="black"/>
                </a:solidFill>
              </a:rPr>
              <a:t>впадають </a:t>
            </a:r>
            <a:r>
              <a:rPr lang="uk-UA" sz="1600" dirty="0">
                <a:solidFill>
                  <a:prstClr val="black"/>
                </a:solidFill>
              </a:rPr>
              <a:t>виносні лімфатичні судини з лімфатичних вузлів середньої групи і частково з </a:t>
            </a:r>
            <a:r>
              <a:rPr lang="uk-UA" sz="1600" dirty="0" err="1">
                <a:solidFill>
                  <a:prstClr val="black"/>
                </a:solidFill>
              </a:rPr>
              <a:t>білякишкових</a:t>
            </a:r>
            <a:r>
              <a:rPr lang="uk-UA" sz="1600" dirty="0">
                <a:solidFill>
                  <a:prstClr val="black"/>
                </a:solidFill>
              </a:rPr>
              <a:t> вузлів. Більшість виносних лімфатичних судин верхніх центральних лімфатичних вузлів впадають у поперекові лімфатичні вузли, але приблизно у 25 % людей виносні лімфатичні судини цих вузлів утворюють декілька </a:t>
            </a:r>
            <a:r>
              <a:rPr lang="uk-UA" sz="1600" b="1" i="1" dirty="0">
                <a:solidFill>
                  <a:prstClr val="black"/>
                </a:solidFill>
              </a:rPr>
              <a:t>кишкових стовбурів (</a:t>
            </a:r>
            <a:r>
              <a:rPr lang="uk-UA" sz="1600" b="1" i="1" dirty="0" err="1">
                <a:solidFill>
                  <a:prstClr val="black"/>
                </a:solidFill>
              </a:rPr>
              <a:t>trunci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intestinales</a:t>
            </a:r>
            <a:r>
              <a:rPr lang="uk-UA" sz="1600" b="1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, що впадають у грудну протоку. Виносні лімфатичні судини від кінцевого відділу клубової кишки переважно впадають у </a:t>
            </a:r>
            <a:r>
              <a:rPr lang="uk-UA" sz="1600" dirty="0" err="1">
                <a:solidFill>
                  <a:prstClr val="black"/>
                </a:solidFill>
              </a:rPr>
              <a:t>клубово-ободовокишкові</a:t>
            </a:r>
            <a:r>
              <a:rPr lang="uk-UA" sz="1600" dirty="0">
                <a:solidFill>
                  <a:prstClr val="black"/>
                </a:solidFill>
              </a:rPr>
              <a:t> вузли.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2121834"/>
            <a:ext cx="1013016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32873"/>
            <a:ext cx="3851920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Виносні лімфатичні судини від червоподібного відростка і сліпої кишки впадають у </a:t>
            </a:r>
            <a:r>
              <a:rPr lang="uk-UA" i="1" u="sng" dirty="0" err="1"/>
              <a:t>сліпокишкові</a:t>
            </a:r>
            <a:r>
              <a:rPr lang="uk-UA" i="1" u="sng" dirty="0"/>
              <a:t> 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caecales</a:t>
            </a:r>
            <a:r>
              <a:rPr lang="uk-UA" i="1" u="sng" dirty="0"/>
              <a:t>)</a:t>
            </a:r>
            <a:r>
              <a:rPr lang="uk-UA" dirty="0"/>
              <a:t>, яких є до 10, серед них виділяють: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err="1" smtClean="0"/>
              <a:t>передсліпокишкові</a:t>
            </a:r>
            <a:r>
              <a:rPr lang="uk-UA" i="1" dirty="0" smtClean="0"/>
              <a:t>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precaecales</a:t>
            </a:r>
            <a:r>
              <a:rPr lang="uk-UA" i="1" dirty="0" smtClean="0"/>
              <a:t>)</a:t>
            </a:r>
            <a:r>
              <a:rPr lang="uk-UA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err="1" smtClean="0"/>
              <a:t>засліпокишкові</a:t>
            </a:r>
            <a:r>
              <a:rPr lang="uk-UA" i="1" dirty="0" smtClean="0"/>
              <a:t>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retrocaecales</a:t>
            </a:r>
            <a:r>
              <a:rPr lang="uk-UA" i="1" dirty="0" smtClean="0"/>
              <a:t>)</a:t>
            </a:r>
            <a:r>
              <a:rPr lang="uk-UA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лімфатичні </a:t>
            </a:r>
            <a:r>
              <a:rPr lang="uk-UA" i="1" dirty="0"/>
              <a:t>вузли червоподібного відростка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appendiculares</a:t>
            </a:r>
            <a:r>
              <a:rPr lang="uk-UA" i="1" dirty="0" smtClean="0"/>
              <a:t>)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47106" name="Picture 2" descr="http://vmede.org/sait/content/Anatomija_bili4_t2/8_files/mb4_0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15149"/>
            <a:ext cx="516629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3789040"/>
            <a:ext cx="3851920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Виносні лімфатичні судини від вищеназваних вузлів впадають у </a:t>
            </a:r>
            <a:r>
              <a:rPr lang="uk-UA" i="1" u="sng" dirty="0" err="1"/>
              <a:t>клубово-ободовокишкові</a:t>
            </a:r>
            <a:r>
              <a:rPr lang="uk-UA" i="1" u="sng" dirty="0"/>
              <a:t> 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ileocolici</a:t>
            </a:r>
            <a:r>
              <a:rPr lang="uk-UA" i="1" u="sng" dirty="0"/>
              <a:t>)</a:t>
            </a:r>
            <a:r>
              <a:rPr lang="uk-UA" dirty="0"/>
              <a:t>, яких є 8-20, вони розташовані </a:t>
            </a:r>
            <a:r>
              <a:rPr lang="uk-UA" dirty="0" err="1"/>
              <a:t>заочеревинно</a:t>
            </a:r>
            <a:r>
              <a:rPr lang="uk-UA" dirty="0"/>
              <a:t> вздовж однойменної артерії і з’єднані між собою численними лімфатичними судинами.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157192"/>
            <a:ext cx="5057775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Виносні лімфатичні судини від </a:t>
            </a:r>
            <a:r>
              <a:rPr lang="uk-UA" dirty="0" err="1">
                <a:solidFill>
                  <a:prstClr val="black"/>
                </a:solidFill>
              </a:rPr>
              <a:t>клубово-ободовокишкових</a:t>
            </a:r>
            <a:r>
              <a:rPr lang="uk-UA" dirty="0">
                <a:solidFill>
                  <a:prstClr val="black"/>
                </a:solidFill>
              </a:rPr>
              <a:t> вузлів впадають у верхні центральні </a:t>
            </a:r>
            <a:r>
              <a:rPr lang="uk-UA" dirty="0" err="1">
                <a:solidFill>
                  <a:prstClr val="black"/>
                </a:solidFill>
              </a:rPr>
              <a:t>брижові</a:t>
            </a:r>
            <a:r>
              <a:rPr lang="uk-UA" dirty="0">
                <a:solidFill>
                  <a:prstClr val="black"/>
                </a:solidFill>
              </a:rPr>
              <a:t> вузли, а з них лімфа відтікає у поперекові лімфатичні вузли або через кишкові стовбури безпосередньо в грудну протоку.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7416" y="3284984"/>
            <a:ext cx="1013016" cy="441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87416" y="4221088"/>
            <a:ext cx="1044624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mede.org/sait/content/Anatomija_bili4_t2/8_files/mb4_0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4" y="15149"/>
            <a:ext cx="5417817" cy="49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29" y="188640"/>
            <a:ext cx="3524750" cy="64633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err="1"/>
              <a:t>Приносні</a:t>
            </a:r>
            <a:r>
              <a:rPr lang="uk-UA" dirty="0"/>
              <a:t> лімфатичні судини від висхідної, поперечної і низхідної ободових кишок впадають у </a:t>
            </a:r>
            <a:r>
              <a:rPr lang="uk-UA" i="1" u="sng" dirty="0" err="1"/>
              <a:t>брижовоободовокишкові</a:t>
            </a:r>
            <a:r>
              <a:rPr lang="uk-UA" i="1" u="sng" dirty="0"/>
              <a:t> лімфатичні вузли (</a:t>
            </a:r>
            <a:r>
              <a:rPr lang="uk-UA" i="1" u="sng" dirty="0" err="1"/>
              <a:t>nodi</a:t>
            </a:r>
            <a:r>
              <a:rPr lang="uk-UA" i="1" u="sng" dirty="0"/>
              <a:t> </a:t>
            </a:r>
            <a:r>
              <a:rPr lang="uk-UA" i="1" u="sng" dirty="0" err="1"/>
              <a:t>lymphatici</a:t>
            </a:r>
            <a:r>
              <a:rPr lang="uk-UA" i="1" u="sng" dirty="0"/>
              <a:t> </a:t>
            </a:r>
            <a:r>
              <a:rPr lang="uk-UA" i="1" u="sng" dirty="0" err="1"/>
              <a:t>mesocolici</a:t>
            </a:r>
            <a:r>
              <a:rPr lang="uk-UA" i="1" u="sng" dirty="0"/>
              <a:t>)</a:t>
            </a:r>
            <a:r>
              <a:rPr lang="uk-UA" dirty="0"/>
              <a:t>, які розташовані вздовж гілок правої, середньої і лівої </a:t>
            </a:r>
            <a:r>
              <a:rPr lang="uk-UA" dirty="0" err="1"/>
              <a:t>ободовокишкових</a:t>
            </a:r>
            <a:r>
              <a:rPr lang="uk-UA" dirty="0"/>
              <a:t> артерій. </a:t>
            </a:r>
            <a:endParaRPr lang="uk-UA" dirty="0" smtClean="0"/>
          </a:p>
          <a:p>
            <a:r>
              <a:rPr lang="uk-UA" u="sng" dirty="0" smtClean="0"/>
              <a:t>Сюди </a:t>
            </a:r>
            <a:r>
              <a:rPr lang="uk-UA" u="sng" dirty="0"/>
              <a:t>належать:</a:t>
            </a:r>
            <a:endParaRPr lang="ru-RU" u="sng" dirty="0"/>
          </a:p>
          <a:p>
            <a:r>
              <a:rPr lang="uk-UA" dirty="0"/>
              <a:t>– </a:t>
            </a:r>
            <a:r>
              <a:rPr lang="uk-UA" i="1" dirty="0" err="1"/>
              <a:t>приободовокишкові</a:t>
            </a:r>
            <a:r>
              <a:rPr lang="uk-UA" i="1" dirty="0"/>
              <a:t>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paracolici</a:t>
            </a:r>
            <a:r>
              <a:rPr lang="uk-UA" i="1" dirty="0" smtClean="0"/>
              <a:t>)</a:t>
            </a:r>
            <a:r>
              <a:rPr lang="uk-UA" dirty="0" smtClean="0"/>
              <a:t>; </a:t>
            </a:r>
          </a:p>
          <a:p>
            <a:r>
              <a:rPr lang="uk-UA" dirty="0"/>
              <a:t>– </a:t>
            </a:r>
            <a:r>
              <a:rPr lang="uk-UA" dirty="0" smtClean="0"/>
              <a:t>зовні </a:t>
            </a:r>
            <a:r>
              <a:rPr lang="uk-UA" dirty="0"/>
              <a:t>від вільної стрічки ободової кишки інколи </a:t>
            </a:r>
            <a:r>
              <a:rPr lang="uk-UA" dirty="0" smtClean="0"/>
              <a:t>розташовані </a:t>
            </a:r>
            <a:r>
              <a:rPr lang="uk-UA" i="1" dirty="0" err="1" smtClean="0"/>
              <a:t>надободовокишкові</a:t>
            </a:r>
            <a:r>
              <a:rPr lang="uk-UA" i="1" dirty="0" smtClean="0"/>
              <a:t>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epicolici</a:t>
            </a:r>
            <a:r>
              <a:rPr lang="uk-UA" i="1" dirty="0" smtClean="0"/>
              <a:t>)</a:t>
            </a:r>
            <a:r>
              <a:rPr lang="uk-UA" dirty="0" smtClean="0"/>
              <a:t>;</a:t>
            </a:r>
          </a:p>
          <a:p>
            <a:r>
              <a:rPr lang="uk-UA" dirty="0" smtClean="0"/>
              <a:t>– </a:t>
            </a:r>
            <a:r>
              <a:rPr lang="uk-UA" i="1" dirty="0"/>
              <a:t>праві ободові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colici</a:t>
            </a:r>
            <a:r>
              <a:rPr lang="uk-UA" i="1" dirty="0"/>
              <a:t> </a:t>
            </a:r>
            <a:r>
              <a:rPr lang="uk-UA" i="1" dirty="0" err="1"/>
              <a:t>dextri</a:t>
            </a:r>
            <a:r>
              <a:rPr lang="uk-UA" i="1" dirty="0" smtClean="0"/>
              <a:t>)</a:t>
            </a:r>
            <a:r>
              <a:rPr lang="uk-UA" dirty="0" smtClean="0"/>
              <a:t>;</a:t>
            </a:r>
            <a:endParaRPr lang="ru-RU" dirty="0"/>
          </a:p>
          <a:p>
            <a:r>
              <a:rPr lang="uk-UA" dirty="0"/>
              <a:t>– </a:t>
            </a:r>
            <a:r>
              <a:rPr lang="uk-UA" i="1" dirty="0"/>
              <a:t>середні ободові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colici</a:t>
            </a:r>
            <a:r>
              <a:rPr lang="uk-UA" i="1" dirty="0"/>
              <a:t> </a:t>
            </a:r>
            <a:r>
              <a:rPr lang="uk-UA" i="1" dirty="0" err="1"/>
              <a:t>medii</a:t>
            </a:r>
            <a:r>
              <a:rPr lang="uk-UA" i="1" dirty="0" smtClean="0"/>
              <a:t>)</a:t>
            </a:r>
            <a:r>
              <a:rPr lang="uk-UA" dirty="0" smtClean="0"/>
              <a:t>;</a:t>
            </a:r>
            <a:endParaRPr lang="ru-RU" dirty="0"/>
          </a:p>
          <a:p>
            <a:r>
              <a:rPr lang="uk-UA" dirty="0"/>
              <a:t>– </a:t>
            </a:r>
            <a:r>
              <a:rPr lang="uk-UA" i="1" dirty="0"/>
              <a:t>ліві ободові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colici</a:t>
            </a:r>
            <a:r>
              <a:rPr lang="uk-UA" i="1" dirty="0"/>
              <a:t> </a:t>
            </a:r>
            <a:r>
              <a:rPr lang="uk-UA" i="1" dirty="0" err="1"/>
              <a:t>sinistri</a:t>
            </a:r>
            <a:r>
              <a:rPr lang="uk-UA" i="1" dirty="0" smtClean="0"/>
              <a:t>)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4" y="5013176"/>
            <a:ext cx="5417815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Більшість </a:t>
            </a:r>
            <a:r>
              <a:rPr lang="uk-UA" dirty="0"/>
              <a:t>виносних лімфатичних судин </a:t>
            </a:r>
            <a:r>
              <a:rPr lang="uk-UA" dirty="0" err="1"/>
              <a:t>клубово-ободовокишкових</a:t>
            </a:r>
            <a:r>
              <a:rPr lang="uk-UA" dirty="0"/>
              <a:t> і </a:t>
            </a:r>
            <a:r>
              <a:rPr lang="uk-UA" dirty="0" err="1"/>
              <a:t>брижовоободовокишкових</a:t>
            </a:r>
            <a:r>
              <a:rPr lang="uk-UA" dirty="0"/>
              <a:t> </a:t>
            </a:r>
            <a:r>
              <a:rPr lang="uk-UA" dirty="0" smtClean="0"/>
              <a:t>вузлів </a:t>
            </a:r>
            <a:r>
              <a:rPr lang="uk-UA" dirty="0"/>
              <a:t>впадає у пристінкові поперекові лімфатичні </a:t>
            </a:r>
            <a:r>
              <a:rPr lang="uk-UA" dirty="0" smtClean="0"/>
              <a:t>вузли, або </a:t>
            </a:r>
            <a:r>
              <a:rPr lang="uk-UA" dirty="0"/>
              <a:t>в кишкові стовбури. Виносні лімфатичні судини лівих ободових </a:t>
            </a:r>
            <a:r>
              <a:rPr lang="uk-UA" dirty="0" smtClean="0"/>
              <a:t>вузлів впадають </a:t>
            </a:r>
            <a:r>
              <a:rPr lang="uk-UA" dirty="0"/>
              <a:t>у нижні </a:t>
            </a:r>
            <a:r>
              <a:rPr lang="uk-UA" dirty="0" err="1"/>
              <a:t>брижові</a:t>
            </a:r>
            <a:r>
              <a:rPr lang="uk-UA" dirty="0"/>
              <a:t> вузли, а з них </a:t>
            </a:r>
            <a:r>
              <a:rPr lang="uk-UA" dirty="0" smtClean="0"/>
              <a:t>- у </a:t>
            </a:r>
            <a:r>
              <a:rPr lang="uk-UA" dirty="0"/>
              <a:t>поперекові </a:t>
            </a:r>
            <a:r>
              <a:rPr lang="uk-UA" dirty="0" smtClean="0"/>
              <a:t>вузли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21420" y="3420294"/>
            <a:ext cx="1044624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09087" y="2564904"/>
            <a:ext cx="1044624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21420" y="1340768"/>
            <a:ext cx="1044624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84812" y="1700808"/>
            <a:ext cx="1044624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3312368" cy="64633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11. </a:t>
            </a:r>
            <a:r>
              <a:rPr lang="uk-UA" b="1" i="1" dirty="0"/>
              <a:t>Нижні </a:t>
            </a:r>
            <a:r>
              <a:rPr lang="uk-UA" b="1" i="1" dirty="0" err="1"/>
              <a:t>брижові</a:t>
            </a:r>
            <a:r>
              <a:rPr lang="uk-UA" b="1" i="1" dirty="0"/>
              <a:t>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mesenterici</a:t>
            </a:r>
            <a:r>
              <a:rPr lang="uk-UA" b="1" i="1" dirty="0"/>
              <a:t> </a:t>
            </a:r>
            <a:r>
              <a:rPr lang="uk-UA" b="1" i="1" dirty="0" err="1"/>
              <a:t>inferiorеs</a:t>
            </a:r>
            <a:r>
              <a:rPr lang="uk-UA" b="1" i="1" dirty="0"/>
              <a:t>)</a:t>
            </a:r>
            <a:r>
              <a:rPr lang="uk-UA" dirty="0"/>
              <a:t>, яких налічується 10-60, містяться у товщі брижі сигмоподібної ободової кишки уздовж нижньої </a:t>
            </a:r>
            <a:r>
              <a:rPr lang="uk-UA" dirty="0" err="1"/>
              <a:t>брижової</a:t>
            </a:r>
            <a:r>
              <a:rPr lang="uk-UA" dirty="0"/>
              <a:t> артерії та її гілок. Вони збирають лімфу від сигмоподібної ободової кишки, а також від нижнього відділу низхідної ободової кишки та верхнього відділу прямої кишки. Усі нижні </a:t>
            </a:r>
            <a:r>
              <a:rPr lang="uk-UA" dirty="0" err="1"/>
              <a:t>брижові</a:t>
            </a:r>
            <a:r>
              <a:rPr lang="uk-UA" dirty="0"/>
              <a:t> лімфатичні вузли з’єднані між собою численними лімфатичними судинами, утворюючи три-чотирирядний каскад. </a:t>
            </a:r>
            <a:r>
              <a:rPr lang="uk-UA" dirty="0" smtClean="0"/>
              <a:t>Виносні </a:t>
            </a:r>
            <a:r>
              <a:rPr lang="uk-UA" dirty="0"/>
              <a:t>лімфатичні судини нижніх </a:t>
            </a:r>
            <a:r>
              <a:rPr lang="uk-UA" dirty="0" err="1"/>
              <a:t>брижових</a:t>
            </a:r>
            <a:r>
              <a:rPr lang="uk-UA" dirty="0"/>
              <a:t> лімфатичних вузлів прямують до поперекових і частково до верхніх </a:t>
            </a:r>
            <a:r>
              <a:rPr lang="uk-UA" dirty="0" err="1"/>
              <a:t>брижових</a:t>
            </a:r>
            <a:r>
              <a:rPr lang="uk-UA" dirty="0"/>
              <a:t> вузлів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Picture 2" descr="http://vmede.org/sait/content/Anatomija_bili4_t2/8_files/mb4_0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4" y="15149"/>
            <a:ext cx="5417817" cy="49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1" y="5379611"/>
            <a:ext cx="4320481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Нижні </a:t>
            </a:r>
            <a:r>
              <a:rPr lang="uk-UA" dirty="0" err="1">
                <a:solidFill>
                  <a:prstClr val="black"/>
                </a:solidFill>
              </a:rPr>
              <a:t>брижові</a:t>
            </a:r>
            <a:r>
              <a:rPr lang="uk-UA" dirty="0">
                <a:solidFill>
                  <a:prstClr val="black"/>
                </a:solidFill>
              </a:rPr>
              <a:t> вузли складаються із </a:t>
            </a:r>
            <a:r>
              <a:rPr lang="uk-UA" i="1" dirty="0">
                <a:solidFill>
                  <a:prstClr val="black"/>
                </a:solidFill>
              </a:rPr>
              <a:t>сигмоподібних вузлів (</a:t>
            </a:r>
            <a:r>
              <a:rPr lang="uk-UA" i="1" dirty="0" err="1">
                <a:solidFill>
                  <a:prstClr val="black"/>
                </a:solidFill>
              </a:rPr>
              <a:t>nodi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lymphatici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sygmoidei</a:t>
            </a:r>
            <a:r>
              <a:rPr lang="uk-UA" i="1" dirty="0">
                <a:solidFill>
                  <a:prstClr val="black"/>
                </a:solidFill>
              </a:rPr>
              <a:t>) </a:t>
            </a:r>
            <a:r>
              <a:rPr lang="uk-UA" dirty="0">
                <a:solidFill>
                  <a:prstClr val="black"/>
                </a:solidFill>
              </a:rPr>
              <a:t>і </a:t>
            </a:r>
            <a:r>
              <a:rPr lang="uk-UA" i="1" dirty="0">
                <a:solidFill>
                  <a:prstClr val="black"/>
                </a:solidFill>
              </a:rPr>
              <a:t>верхніх прямокишкових вузлів (</a:t>
            </a:r>
            <a:r>
              <a:rPr lang="uk-UA" i="1" dirty="0" err="1">
                <a:solidFill>
                  <a:prstClr val="black"/>
                </a:solidFill>
              </a:rPr>
              <a:t>nodi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lymphatici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rectales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superiores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15808" y="4725144"/>
            <a:ext cx="1044624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736783"/>
            <a:ext cx="1359010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6914" y="2780928"/>
            <a:ext cx="104462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67" y="1997749"/>
            <a:ext cx="4910381" cy="4770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i="1" dirty="0" smtClean="0"/>
              <a:t>1. </a:t>
            </a:r>
            <a:r>
              <a:rPr lang="uk-UA" sz="1600" b="1" i="1" dirty="0" err="1" smtClean="0"/>
              <a:t>Пригруднинні</a:t>
            </a:r>
            <a:r>
              <a:rPr lang="uk-UA" sz="1600" b="1" i="1" dirty="0" smtClean="0"/>
              <a:t> </a:t>
            </a:r>
            <a:r>
              <a:rPr lang="uk-UA" sz="1600" b="1" i="1" dirty="0"/>
              <a:t>лімфатичні вузли (</a:t>
            </a:r>
            <a:r>
              <a:rPr lang="uk-UA" sz="1600" b="1" i="1" dirty="0" err="1"/>
              <a:t>nodi</a:t>
            </a:r>
            <a:r>
              <a:rPr lang="uk-UA" sz="1600" b="1" i="1" dirty="0"/>
              <a:t> </a:t>
            </a:r>
            <a:r>
              <a:rPr lang="uk-UA" sz="1600" b="1" i="1" dirty="0" err="1"/>
              <a:t>lymphatici</a:t>
            </a:r>
            <a:r>
              <a:rPr lang="uk-UA" sz="1600" b="1" i="1" dirty="0"/>
              <a:t> </a:t>
            </a:r>
            <a:r>
              <a:rPr lang="uk-UA" sz="1600" b="1" i="1" dirty="0" err="1"/>
              <a:t>parasternales</a:t>
            </a:r>
            <a:r>
              <a:rPr lang="uk-UA" sz="1600" b="1" i="1" dirty="0"/>
              <a:t>)</a:t>
            </a:r>
            <a:r>
              <a:rPr lang="uk-UA" sz="1600" dirty="0"/>
              <a:t> </a:t>
            </a:r>
            <a:r>
              <a:rPr lang="uk-UA" sz="1600" dirty="0" smtClean="0"/>
              <a:t>парні, </a:t>
            </a:r>
            <a:r>
              <a:rPr lang="uk-UA" sz="1600" dirty="0"/>
              <a:t>їх </a:t>
            </a:r>
            <a:r>
              <a:rPr lang="uk-UA" sz="1600" dirty="0" smtClean="0"/>
              <a:t>є по </a:t>
            </a:r>
            <a:r>
              <a:rPr lang="uk-UA" sz="1600" dirty="0"/>
              <a:t>10-20 з кожного боку. </a:t>
            </a:r>
            <a:r>
              <a:rPr lang="uk-UA" sz="1600" dirty="0" err="1"/>
              <a:t>Пригруднинні</a:t>
            </a:r>
            <a:r>
              <a:rPr lang="uk-UA" sz="1600" dirty="0"/>
              <a:t> вузли розміщені на задній поверхні передньої стінки грудної клітки, збоку від краю груднини, вздовж правих та лівих внутрішніх грудних артерій і вен, з’єднані між собою </a:t>
            </a:r>
            <a:r>
              <a:rPr lang="uk-UA" sz="1600" dirty="0" smtClean="0"/>
              <a:t>лімфатичними </a:t>
            </a:r>
            <a:r>
              <a:rPr lang="uk-UA" sz="1600" dirty="0"/>
              <a:t>судинами. У ці вузли впадають передні міжреброві лімфатичні </a:t>
            </a:r>
            <a:r>
              <a:rPr lang="uk-UA" sz="1600" dirty="0" smtClean="0"/>
              <a:t>судини, по яким відтікає </a:t>
            </a:r>
            <a:r>
              <a:rPr lang="uk-UA" sz="1600" dirty="0"/>
              <a:t>лімфа від </a:t>
            </a:r>
            <a:r>
              <a:rPr lang="uk-UA" sz="1600" dirty="0" smtClean="0"/>
              <a:t>тканин стінки грудної клітки і </a:t>
            </a:r>
            <a:r>
              <a:rPr lang="uk-UA" sz="1600" dirty="0"/>
              <a:t>ребрової частини пристінкової плеври. У </a:t>
            </a:r>
            <a:r>
              <a:rPr lang="uk-UA" sz="1600" dirty="0" err="1"/>
              <a:t>пригруднинні</a:t>
            </a:r>
            <a:r>
              <a:rPr lang="uk-UA" sz="1600" dirty="0"/>
              <a:t> вузли впадає також частина </a:t>
            </a:r>
            <a:r>
              <a:rPr lang="uk-UA" sz="1600" dirty="0" err="1"/>
              <a:t>приносних</a:t>
            </a:r>
            <a:r>
              <a:rPr lang="uk-UA" sz="1600" dirty="0"/>
              <a:t> лімфатичних судин від переднього відділу діафрагми, діафрагмової поверхні печінки, осердя і з груді (грудної залози). </a:t>
            </a:r>
            <a:endParaRPr lang="uk-UA" sz="1600" dirty="0" smtClean="0"/>
          </a:p>
          <a:p>
            <a:r>
              <a:rPr lang="uk-UA" sz="1600" dirty="0" smtClean="0"/>
              <a:t>Виносні </a:t>
            </a:r>
            <a:r>
              <a:rPr lang="uk-UA" sz="1600" dirty="0"/>
              <a:t>лімфатичні судини лівих </a:t>
            </a:r>
            <a:r>
              <a:rPr lang="uk-UA" sz="1600" dirty="0" err="1"/>
              <a:t>пригруднинних</a:t>
            </a:r>
            <a:r>
              <a:rPr lang="uk-UA" sz="1600" dirty="0"/>
              <a:t> вузлів впадають у грудну протоку або лівий яремний стовбур, а також у вузли верхнього середостіння, а правих </a:t>
            </a:r>
            <a:r>
              <a:rPr lang="uk-UA" sz="1600" dirty="0" err="1"/>
              <a:t>пригруднинних</a:t>
            </a:r>
            <a:r>
              <a:rPr lang="uk-UA" sz="1600" dirty="0"/>
              <a:t> вузлів – у правий яремний стовбур і частково у лімфатичні вузли верхнього середостіння.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4272"/>
            <a:ext cx="9144000" cy="696968"/>
          </a:xfrm>
        </p:spPr>
        <p:txBody>
          <a:bodyPr>
            <a:normAutofit/>
          </a:bodyPr>
          <a:lstStyle/>
          <a:p>
            <a:r>
              <a:rPr lang="uk-UA" sz="2400" b="1" i="1" dirty="0"/>
              <a:t>Лімфатичні судини і ділянкові лімфатичні вузли грудної </a:t>
            </a:r>
            <a:r>
              <a:rPr lang="uk-UA" sz="2400" b="1" i="1" dirty="0" smtClean="0"/>
              <a:t>клітки</a:t>
            </a:r>
            <a:endParaRPr lang="ru-RU" sz="2400" dirty="0"/>
          </a:p>
        </p:txBody>
      </p:sp>
      <p:pic>
        <p:nvPicPr>
          <p:cNvPr id="4" name="Picture 2" descr="ÐÐ°ÑÑÐ¸Ð½ÐºÐ¸ Ð¿Ð¾ Ð·Ð°Ð¿ÑÐ¾ÑÑ Ð»Ð¸Ð¼ÑÐ°ÑÐ¸ÑÐµÑÐºÐ¸Ðµ ÑÐ·Ð»Ñ Ð³ÑÑÐ´Ð½Ð¾Ð¹ Ð¿Ð¾Ð»Ð¾Ñ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1" t="18704" b="2729"/>
          <a:stretch/>
        </p:blipFill>
        <p:spPr bwMode="auto">
          <a:xfrm>
            <a:off x="5004049" y="2033091"/>
            <a:ext cx="3933832" cy="47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667" y="548680"/>
            <a:ext cx="884421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prstClr val="black"/>
                </a:solidFill>
              </a:rPr>
              <a:t>Лімфатичні вузли грудної клітки (</a:t>
            </a:r>
            <a:r>
              <a:rPr lang="uk-UA" b="1" dirty="0" err="1">
                <a:solidFill>
                  <a:prstClr val="black"/>
                </a:solidFill>
              </a:rPr>
              <a:t>nodi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r>
              <a:rPr lang="uk-UA" b="1" dirty="0" err="1">
                <a:solidFill>
                  <a:prstClr val="black"/>
                </a:solidFill>
              </a:rPr>
              <a:t>lymphatici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r>
              <a:rPr lang="uk-UA" b="1" dirty="0" err="1">
                <a:solidFill>
                  <a:prstClr val="black"/>
                </a:solidFill>
              </a:rPr>
              <a:t>thoracici</a:t>
            </a:r>
            <a:r>
              <a:rPr lang="uk-UA" b="1" dirty="0">
                <a:solidFill>
                  <a:prstClr val="black"/>
                </a:solidFill>
              </a:rPr>
              <a:t>) </a:t>
            </a:r>
            <a:r>
              <a:rPr lang="uk-UA" dirty="0">
                <a:solidFill>
                  <a:prstClr val="black"/>
                </a:solidFill>
              </a:rPr>
              <a:t>поділяють на пристінкові та </a:t>
            </a:r>
            <a:r>
              <a:rPr lang="uk-UA" dirty="0" err="1">
                <a:solidFill>
                  <a:prstClr val="black"/>
                </a:solidFill>
              </a:rPr>
              <a:t>нутрощеві</a:t>
            </a:r>
            <a:r>
              <a:rPr lang="uk-UA" dirty="0">
                <a:solidFill>
                  <a:prstClr val="black"/>
                </a:solidFill>
              </a:rPr>
              <a:t> вузли.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uk-UA" b="1" i="1" u="sng" dirty="0">
                <a:solidFill>
                  <a:prstClr val="black"/>
                </a:solidFill>
              </a:rPr>
              <a:t>Пристінкові лімфатичні вузли грудної клітки (</a:t>
            </a:r>
            <a:r>
              <a:rPr lang="uk-UA" b="1" i="1" u="sng" dirty="0" err="1">
                <a:solidFill>
                  <a:prstClr val="black"/>
                </a:solidFill>
              </a:rPr>
              <a:t>nodi</a:t>
            </a:r>
            <a:r>
              <a:rPr lang="uk-UA" b="1" i="1" u="sng" dirty="0">
                <a:solidFill>
                  <a:prstClr val="black"/>
                </a:solidFill>
              </a:rPr>
              <a:t> </a:t>
            </a:r>
            <a:r>
              <a:rPr lang="uk-UA" b="1" i="1" u="sng" dirty="0" err="1">
                <a:solidFill>
                  <a:prstClr val="black"/>
                </a:solidFill>
              </a:rPr>
              <a:t>lymphatici</a:t>
            </a:r>
            <a:r>
              <a:rPr lang="uk-UA" b="1" i="1" u="sng" dirty="0">
                <a:solidFill>
                  <a:prstClr val="black"/>
                </a:solidFill>
              </a:rPr>
              <a:t> </a:t>
            </a:r>
            <a:r>
              <a:rPr lang="uk-UA" b="1" i="1" u="sng" dirty="0" err="1">
                <a:solidFill>
                  <a:prstClr val="black"/>
                </a:solidFill>
              </a:rPr>
              <a:t>thoracis</a:t>
            </a:r>
            <a:r>
              <a:rPr lang="uk-UA" b="1" i="1" u="sng" dirty="0">
                <a:solidFill>
                  <a:prstClr val="black"/>
                </a:solidFill>
              </a:rPr>
              <a:t> </a:t>
            </a:r>
            <a:r>
              <a:rPr lang="uk-UA" b="1" i="1" u="sng" dirty="0" err="1">
                <a:solidFill>
                  <a:prstClr val="black"/>
                </a:solidFill>
              </a:rPr>
              <a:t>parietales</a:t>
            </a:r>
            <a:r>
              <a:rPr lang="uk-UA" b="1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приймають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зі стінок грудної клітки, зокрема, діафрагми.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u="sng" dirty="0" smtClean="0">
                <a:solidFill>
                  <a:prstClr val="black"/>
                </a:solidFill>
              </a:rPr>
              <a:t>До </a:t>
            </a:r>
            <a:r>
              <a:rPr lang="uk-UA" u="sng" dirty="0">
                <a:solidFill>
                  <a:prstClr val="black"/>
                </a:solidFill>
              </a:rPr>
              <a:t>їх складу належать такі групи </a:t>
            </a:r>
            <a:r>
              <a:rPr lang="uk-UA" u="sng" dirty="0" smtClean="0">
                <a:solidFill>
                  <a:prstClr val="black"/>
                </a:solidFill>
              </a:rPr>
              <a:t>вузлів:</a:t>
            </a:r>
            <a:endParaRPr lang="ru-RU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»Ð¸Ð¼ÑÐ°ÑÐ¸ÑÐµÑÐºÐ¸Ðµ ÑÐ·Ð»Ñ Ð³ÑÑÐ´Ð½Ð¾Ð¹ Ð¿Ð¾Ð»Ð¾Ñ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0"/>
          <a:stretch/>
        </p:blipFill>
        <p:spPr bwMode="auto">
          <a:xfrm>
            <a:off x="1763689" y="107698"/>
            <a:ext cx="5616624" cy="66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»Ð¸Ð¼ÑÐ°ÑÐ¸ÑÐµÑÐºÐ¸Ðµ ÑÐ·Ð»Ñ Ð³ÑÑÐ´Ð½Ð¾Ð¹ Ð¿Ð¾Ð»Ð¾Ñ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1" t="18704" b="2729"/>
          <a:stretch/>
        </p:blipFill>
        <p:spPr bwMode="auto">
          <a:xfrm>
            <a:off x="5220072" y="44624"/>
            <a:ext cx="3744416" cy="417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941" y="33065"/>
            <a:ext cx="5004047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i="1" dirty="0" smtClean="0"/>
              <a:t>2. Міжреброві </a:t>
            </a:r>
            <a:r>
              <a:rPr lang="uk-UA" sz="1600" b="1" i="1" dirty="0"/>
              <a:t>лімфатичні вузли (</a:t>
            </a:r>
            <a:r>
              <a:rPr lang="uk-UA" sz="1600" b="1" i="1" dirty="0" err="1"/>
              <a:t>nodi</a:t>
            </a:r>
            <a:r>
              <a:rPr lang="uk-UA" sz="1600" b="1" i="1" dirty="0"/>
              <a:t> </a:t>
            </a:r>
            <a:r>
              <a:rPr lang="uk-UA" sz="1600" b="1" i="1" dirty="0" err="1"/>
              <a:t>lymphatici</a:t>
            </a:r>
            <a:r>
              <a:rPr lang="uk-UA" sz="1600" b="1" i="1" dirty="0"/>
              <a:t> </a:t>
            </a:r>
            <a:r>
              <a:rPr lang="uk-UA" sz="1600" b="1" i="1" dirty="0" err="1"/>
              <a:t>intercostales</a:t>
            </a:r>
            <a:r>
              <a:rPr lang="uk-UA" sz="1600" b="1" i="1" dirty="0"/>
              <a:t>) </a:t>
            </a:r>
            <a:r>
              <a:rPr lang="uk-UA" sz="1600" dirty="0"/>
              <a:t>парні, їх є 7-15 з кожного боку, розташовані в задніх відділах міжребрових просторів біля хребта вздовж задніх </a:t>
            </a:r>
            <a:r>
              <a:rPr lang="uk-UA" sz="1600" dirty="0" smtClean="0"/>
              <a:t>однойменних </a:t>
            </a:r>
            <a:r>
              <a:rPr lang="uk-UA" sz="1600" dirty="0"/>
              <a:t>судин і з’єднані між собою </a:t>
            </a:r>
            <a:r>
              <a:rPr lang="uk-UA" sz="1600" dirty="0" smtClean="0"/>
              <a:t>лімфатичними </a:t>
            </a:r>
            <a:r>
              <a:rPr lang="uk-UA" sz="1600" dirty="0"/>
              <a:t>судинами. У міжреброві вузли впадають задні міжреброві лімфатичні судини, які збирають лімфу від тканин задньої стінки грудної клітки </a:t>
            </a:r>
            <a:r>
              <a:rPr lang="uk-UA" sz="1600" dirty="0" smtClean="0"/>
              <a:t>і </a:t>
            </a:r>
            <a:r>
              <a:rPr lang="uk-UA" sz="1600" dirty="0"/>
              <a:t>ребрової частини пристінкової плеври. Виносні лімфатичні судини міжребрових вузлів впадають у грудну протоку, а також у </a:t>
            </a:r>
            <a:r>
              <a:rPr lang="uk-UA" sz="1600" dirty="0" smtClean="0"/>
              <a:t>вузли </a:t>
            </a:r>
            <a:r>
              <a:rPr lang="uk-UA" sz="1600" dirty="0"/>
              <a:t>заднього середостіння і глибокі бічні шийні </a:t>
            </a:r>
            <a:r>
              <a:rPr lang="uk-UA" sz="1600" dirty="0" smtClean="0"/>
              <a:t>вузли</a:t>
            </a:r>
            <a:r>
              <a:rPr lang="uk-UA" sz="1600" dirty="0"/>
              <a:t>, а з них – у відповідні лімфатичні протоки.</a:t>
            </a:r>
            <a:endParaRPr lang="ru-RU" sz="1600" dirty="0"/>
          </a:p>
          <a:p>
            <a:r>
              <a:rPr lang="uk-UA" sz="1600" b="1" i="1" dirty="0" smtClean="0"/>
              <a:t>3. Верхні </a:t>
            </a:r>
            <a:r>
              <a:rPr lang="uk-UA" sz="1600" b="1" i="1" dirty="0"/>
              <a:t>діафрагмові лімфатичні вузли (</a:t>
            </a:r>
            <a:r>
              <a:rPr lang="uk-UA" sz="1600" b="1" i="1" dirty="0" err="1"/>
              <a:t>nodi</a:t>
            </a:r>
            <a:r>
              <a:rPr lang="uk-UA" sz="1600" b="1" i="1" dirty="0"/>
              <a:t> </a:t>
            </a:r>
            <a:r>
              <a:rPr lang="uk-UA" sz="1600" b="1" i="1" dirty="0" err="1"/>
              <a:t>lymphatici</a:t>
            </a:r>
            <a:r>
              <a:rPr lang="uk-UA" sz="1600" b="1" i="1" dirty="0"/>
              <a:t> </a:t>
            </a:r>
            <a:r>
              <a:rPr lang="uk-UA" sz="1600" b="1" i="1" dirty="0" err="1"/>
              <a:t>phrenici</a:t>
            </a:r>
            <a:r>
              <a:rPr lang="uk-UA" sz="1600" b="1" i="1" dirty="0"/>
              <a:t> </a:t>
            </a:r>
            <a:r>
              <a:rPr lang="uk-UA" sz="1600" b="1" i="1" dirty="0" err="1"/>
              <a:t>superiorеs</a:t>
            </a:r>
            <a:r>
              <a:rPr lang="uk-UA" sz="1600" b="1" i="1" dirty="0"/>
              <a:t>)</a:t>
            </a:r>
            <a:r>
              <a:rPr lang="uk-UA" sz="1600" dirty="0"/>
              <a:t>, яких </a:t>
            </a:r>
            <a:r>
              <a:rPr lang="uk-UA" sz="1600" dirty="0" smtClean="0"/>
              <a:t>є </a:t>
            </a:r>
            <a:r>
              <a:rPr lang="uk-UA" sz="1600" dirty="0"/>
              <a:t>10-15, містяться на діафрагмі навколо </a:t>
            </a:r>
            <a:r>
              <a:rPr lang="uk-UA" sz="1600" dirty="0" smtClean="0"/>
              <a:t>осердя. </a:t>
            </a:r>
            <a:r>
              <a:rPr lang="uk-UA" sz="1600" dirty="0"/>
              <a:t>Тому </a:t>
            </a:r>
            <a:r>
              <a:rPr lang="uk-UA" sz="1600" dirty="0" smtClean="0"/>
              <a:t>їх поділяють </a:t>
            </a:r>
            <a:r>
              <a:rPr lang="uk-UA" sz="1600" dirty="0"/>
              <a:t>на: </a:t>
            </a:r>
            <a:endParaRPr lang="uk-U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i="1" dirty="0" smtClean="0"/>
              <a:t>праві </a:t>
            </a:r>
            <a:r>
              <a:rPr lang="uk-UA" sz="1600" i="1" dirty="0"/>
              <a:t>і ліві бічні </a:t>
            </a:r>
            <a:r>
              <a:rPr lang="uk-UA" sz="1600" i="1" dirty="0" err="1"/>
              <a:t>осердні</a:t>
            </a:r>
            <a:r>
              <a:rPr lang="uk-UA" sz="1600" i="1" dirty="0"/>
              <a:t> 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pericardiaci</a:t>
            </a:r>
            <a:r>
              <a:rPr lang="uk-UA" sz="1600" i="1" dirty="0"/>
              <a:t> </a:t>
            </a:r>
            <a:r>
              <a:rPr lang="uk-UA" sz="1600" i="1" dirty="0" err="1"/>
              <a:t>laterales</a:t>
            </a:r>
            <a:r>
              <a:rPr lang="uk-UA" sz="1600" i="1" dirty="0"/>
              <a:t> </a:t>
            </a:r>
            <a:r>
              <a:rPr lang="uk-UA" sz="1600" i="1" dirty="0" err="1"/>
              <a:t>dextri</a:t>
            </a:r>
            <a:r>
              <a:rPr lang="uk-UA" sz="1600" i="1" dirty="0"/>
              <a:t> </a:t>
            </a:r>
            <a:r>
              <a:rPr lang="uk-UA" sz="1600" i="1" dirty="0" err="1"/>
              <a:t>et</a:t>
            </a:r>
            <a:r>
              <a:rPr lang="uk-UA" sz="1600" i="1" dirty="0"/>
              <a:t> </a:t>
            </a:r>
            <a:r>
              <a:rPr lang="uk-UA" sz="1600" i="1" dirty="0" err="1"/>
              <a:t>sinistri</a:t>
            </a:r>
            <a:r>
              <a:rPr lang="uk-UA" sz="1600" i="1" dirty="0" smtClean="0"/>
              <a:t>);</a:t>
            </a:r>
            <a:r>
              <a:rPr lang="uk-UA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i="1" dirty="0" err="1" smtClean="0"/>
              <a:t>передосердні</a:t>
            </a:r>
            <a:r>
              <a:rPr lang="uk-UA" sz="1600" i="1" dirty="0" smtClean="0"/>
              <a:t>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prepericardiaci</a:t>
            </a:r>
            <a:r>
              <a:rPr lang="uk-UA" sz="1600" i="1" dirty="0" smtClean="0"/>
              <a:t>)</a:t>
            </a:r>
            <a:r>
              <a:rPr lang="uk-UA" sz="1600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i="1" dirty="0" err="1" smtClean="0"/>
              <a:t>заосердні</a:t>
            </a:r>
            <a:r>
              <a:rPr lang="uk-UA" sz="1600" i="1" dirty="0" smtClean="0"/>
              <a:t> </a:t>
            </a:r>
            <a:r>
              <a:rPr lang="uk-UA" sz="1600" i="1" dirty="0"/>
              <a:t>лімфатичні вузли (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retropericardiaci</a:t>
            </a:r>
            <a:r>
              <a:rPr lang="uk-UA" sz="1600" i="1" dirty="0"/>
              <a:t>; </a:t>
            </a:r>
            <a:r>
              <a:rPr lang="uk-UA" sz="1600" i="1" dirty="0" err="1"/>
              <a:t>nodi</a:t>
            </a:r>
            <a:r>
              <a:rPr lang="uk-UA" sz="1600" i="1" dirty="0"/>
              <a:t> </a:t>
            </a:r>
            <a:r>
              <a:rPr lang="uk-UA" sz="1600" i="1" dirty="0" err="1"/>
              <a:t>lymphatici</a:t>
            </a:r>
            <a:r>
              <a:rPr lang="uk-UA" sz="1600" i="1" dirty="0"/>
              <a:t> </a:t>
            </a:r>
            <a:r>
              <a:rPr lang="uk-UA" sz="1600" i="1" dirty="0" err="1"/>
              <a:t>postpericardiaci</a:t>
            </a:r>
            <a:r>
              <a:rPr lang="uk-UA" sz="1600" i="1" dirty="0" smtClean="0"/>
              <a:t>)</a:t>
            </a:r>
            <a:r>
              <a:rPr lang="uk-UA" sz="1600" dirty="0" smtClean="0"/>
              <a:t>.</a:t>
            </a:r>
            <a:endParaRPr lang="ru-RU" sz="1600" dirty="0"/>
          </a:p>
          <a:p>
            <a:r>
              <a:rPr lang="uk-UA" sz="1600" dirty="0" smtClean="0"/>
              <a:t>У верхні </a:t>
            </a:r>
            <a:r>
              <a:rPr lang="uk-UA" sz="1600" dirty="0"/>
              <a:t>діафрагмові вузли впадають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з </a:t>
            </a:r>
            <a:r>
              <a:rPr lang="uk-UA" sz="1600" dirty="0" smtClean="0"/>
              <a:t>діафрагми</a:t>
            </a:r>
            <a:r>
              <a:rPr lang="uk-UA" sz="1600" dirty="0"/>
              <a:t>, осердя, діафрагмової і частково </a:t>
            </a:r>
            <a:r>
              <a:rPr lang="uk-UA" sz="1600" dirty="0" smtClean="0"/>
              <a:t>середостінної </a:t>
            </a:r>
            <a:r>
              <a:rPr lang="uk-UA" sz="1600" dirty="0"/>
              <a:t>та ребрової частин пристінкової плеври, а також з діафрагмової поверхні печінки. Виносні лімфатичні судини </a:t>
            </a:r>
            <a:r>
              <a:rPr lang="uk-UA" sz="1600" dirty="0" smtClean="0"/>
              <a:t>впадають у </a:t>
            </a:r>
            <a:r>
              <a:rPr lang="uk-UA" sz="1600" dirty="0" err="1"/>
              <a:t>пригруднинні</a:t>
            </a:r>
            <a:r>
              <a:rPr lang="uk-UA" sz="1600" dirty="0"/>
              <a:t> лімфатичні </a:t>
            </a:r>
            <a:r>
              <a:rPr lang="uk-UA" sz="1600" dirty="0" smtClean="0"/>
              <a:t>вузли і </a:t>
            </a:r>
            <a:r>
              <a:rPr lang="uk-UA" sz="1600" dirty="0" err="1" smtClean="0"/>
              <a:t>нутрощеві</a:t>
            </a:r>
            <a:r>
              <a:rPr lang="uk-UA" sz="1600" dirty="0" smtClean="0"/>
              <a:t> </a:t>
            </a:r>
            <a:r>
              <a:rPr lang="uk-UA" sz="1600" dirty="0"/>
              <a:t>середостінні </a:t>
            </a:r>
            <a:r>
              <a:rPr lang="uk-UA" sz="1600" dirty="0" smtClean="0"/>
              <a:t>вузли.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4309" y="4218827"/>
            <a:ext cx="403244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i="1" dirty="0" err="1"/>
              <a:t>Передхребтові</a:t>
            </a:r>
            <a:r>
              <a:rPr lang="uk-UA" sz="1600" b="1" i="1" dirty="0"/>
              <a:t> лімфатичні вузли (</a:t>
            </a:r>
            <a:r>
              <a:rPr lang="uk-UA" sz="1600" b="1" i="1" dirty="0" err="1"/>
              <a:t>nodi</a:t>
            </a:r>
            <a:r>
              <a:rPr lang="uk-UA" sz="1600" b="1" i="1" dirty="0"/>
              <a:t> </a:t>
            </a:r>
            <a:r>
              <a:rPr lang="uk-UA" sz="1600" b="1" i="1" dirty="0" err="1"/>
              <a:t>lymphatici</a:t>
            </a:r>
            <a:r>
              <a:rPr lang="uk-UA" sz="1600" b="1" i="1" dirty="0"/>
              <a:t> </a:t>
            </a:r>
            <a:r>
              <a:rPr lang="uk-UA" sz="1600" b="1" i="1" dirty="0" err="1"/>
              <a:t>prevertebrales</a:t>
            </a:r>
            <a:r>
              <a:rPr lang="uk-UA" sz="1600" b="1" i="1" dirty="0"/>
              <a:t>)</a:t>
            </a:r>
            <a:r>
              <a:rPr lang="uk-UA" sz="1600" dirty="0"/>
              <a:t>, яких є 1-7, розміщені на </a:t>
            </a:r>
            <a:r>
              <a:rPr lang="uk-UA" sz="1600" dirty="0" err="1"/>
              <a:t>передньобічних</a:t>
            </a:r>
            <a:r>
              <a:rPr lang="uk-UA" sz="1600" dirty="0"/>
              <a:t> поверхнях тіл грудних </a:t>
            </a:r>
            <a:r>
              <a:rPr lang="uk-UA" sz="1600" dirty="0" smtClean="0"/>
              <a:t>хребців, </a:t>
            </a:r>
            <a:r>
              <a:rPr lang="uk-UA" sz="1600" dirty="0"/>
              <a:t>вони з’єднані між </a:t>
            </a:r>
            <a:r>
              <a:rPr lang="uk-UA" sz="1600" dirty="0" smtClean="0"/>
              <a:t>собою. </a:t>
            </a:r>
            <a:r>
              <a:rPr lang="uk-UA" sz="1600" dirty="0"/>
              <a:t>У ці вузли відкриваються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від задньої стінки грудної клітки та прилеглих внутрішніх органів середостіння. Виносні лімфатичні судини </a:t>
            </a:r>
            <a:r>
              <a:rPr lang="uk-UA" sz="1600" dirty="0" smtClean="0"/>
              <a:t>відкриваються </a:t>
            </a:r>
            <a:r>
              <a:rPr lang="uk-UA" sz="1600" dirty="0"/>
              <a:t>у міжреброві лімфатичні вузли, а також в грудну протоку і задні середостінні вузли.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78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Картинки по запросу &quot;лимфатический капилляр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" r="2723" b="6311"/>
          <a:stretch/>
        </p:blipFill>
        <p:spPr bwMode="auto">
          <a:xfrm>
            <a:off x="6643433" y="2276872"/>
            <a:ext cx="24647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mede.org/sait/content/Anatomija_sapin_2/3_files/mb4_0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55"/>
            <a:ext cx="4104456" cy="15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3920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u="sng" dirty="0" smtClean="0"/>
              <a:t>Будова стінки лімфатичного капіляра: </a:t>
            </a:r>
          </a:p>
          <a:p>
            <a:r>
              <a:rPr lang="uk-UA" b="1" dirty="0" smtClean="0"/>
              <a:t>1 - </a:t>
            </a:r>
            <a:r>
              <a:rPr lang="uk-UA" b="1" dirty="0" err="1" smtClean="0"/>
              <a:t>ендотеліальна</a:t>
            </a:r>
            <a:r>
              <a:rPr lang="uk-UA" b="1" dirty="0" smtClean="0"/>
              <a:t> клітина (</a:t>
            </a:r>
            <a:r>
              <a:rPr lang="uk-UA" b="1" dirty="0" err="1" smtClean="0"/>
              <a:t>ендотеліоцит</a:t>
            </a:r>
            <a:r>
              <a:rPr lang="uk-UA" b="1" dirty="0" smtClean="0"/>
              <a:t>); </a:t>
            </a:r>
          </a:p>
          <a:p>
            <a:r>
              <a:rPr lang="uk-UA" b="1" dirty="0" smtClean="0"/>
              <a:t>2 - просвіт капіляра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58" y="58706"/>
            <a:ext cx="4440946" cy="6740307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uk-UA" u="sng" dirty="0"/>
              <a:t>Стінка лімфатичних капілярів</a:t>
            </a:r>
            <a:r>
              <a:rPr lang="uk-UA" dirty="0"/>
              <a:t> побудована тільки з одного шару </a:t>
            </a:r>
            <a:r>
              <a:rPr lang="uk-UA" dirty="0" err="1"/>
              <a:t>ендотеліальних</a:t>
            </a:r>
            <a:r>
              <a:rPr lang="uk-UA" dirty="0"/>
              <a:t> клітин, базальна мембрана і </a:t>
            </a:r>
            <a:r>
              <a:rPr lang="uk-UA" dirty="0" err="1"/>
              <a:t>перицити</a:t>
            </a:r>
            <a:r>
              <a:rPr lang="uk-UA" dirty="0"/>
              <a:t> відсутні; між </a:t>
            </a:r>
            <a:r>
              <a:rPr lang="uk-UA" dirty="0" err="1"/>
              <a:t>ендотеліоцитами</a:t>
            </a:r>
            <a:r>
              <a:rPr lang="uk-UA" dirty="0"/>
              <a:t> немає спеціальних міжклітинних контактів, вільні краї периферійної зони сусідніх </a:t>
            </a:r>
            <a:r>
              <a:rPr lang="uk-UA" dirty="0" err="1"/>
              <a:t>ендотеліоцитів</a:t>
            </a:r>
            <a:r>
              <a:rPr lang="uk-UA" dirty="0"/>
              <a:t> </a:t>
            </a:r>
            <a:r>
              <a:rPr lang="uk-UA" dirty="0" err="1"/>
              <a:t>черепицеподібно</a:t>
            </a:r>
            <a:r>
              <a:rPr lang="uk-UA" dirty="0"/>
              <a:t> накладаються один на одного, утворюючи своєрідний клапан для </a:t>
            </a:r>
            <a:r>
              <a:rPr lang="uk-UA" dirty="0" err="1"/>
              <a:t>міжендотеліального</a:t>
            </a:r>
            <a:r>
              <a:rPr lang="uk-UA" dirty="0"/>
              <a:t> проникнення в просвіт капіляра міжклітинної рідини та інших речовин. Ендотелій капіляра оточений прилеглими колагеновими волокнами і з’єднаний з останніми пучками якірних (</a:t>
            </a:r>
            <a:r>
              <a:rPr lang="uk-UA" dirty="0" err="1"/>
              <a:t>стропних</a:t>
            </a:r>
            <a:r>
              <a:rPr lang="uk-UA" dirty="0"/>
              <a:t>) </a:t>
            </a:r>
            <a:r>
              <a:rPr lang="uk-UA" dirty="0" err="1"/>
              <a:t>філаментів</a:t>
            </a:r>
            <a:r>
              <a:rPr lang="uk-UA" dirty="0"/>
              <a:t>, які сприяють утворенню </a:t>
            </a:r>
            <a:r>
              <a:rPr lang="uk-UA" dirty="0" err="1"/>
              <a:t>міжендотеліальних</a:t>
            </a:r>
            <a:r>
              <a:rPr lang="uk-UA" dirty="0"/>
              <a:t> просторів і розширенню просвіту капіляра, особливо при набряках тканин, в яких ці капіляри знаходяться, забезпечуючи відтік міжклітинної рідини у лімфатичну систему. </a:t>
            </a:r>
            <a:endParaRPr lang="ru-RU" dirty="0"/>
          </a:p>
          <a:p>
            <a:r>
              <a:rPr lang="uk-UA" u="sng" dirty="0"/>
              <a:t>Рух лімфи з капілярів</a:t>
            </a:r>
            <a:r>
              <a:rPr lang="uk-UA" dirty="0"/>
              <a:t> та їх сліпих початкових відділів </a:t>
            </a:r>
            <a:r>
              <a:rPr lang="uk-UA" dirty="0" smtClean="0"/>
              <a:t>у </a:t>
            </a:r>
            <a:r>
              <a:rPr lang="uk-UA" dirty="0"/>
              <a:t>лімфатичні судини відбувається завдяки </a:t>
            </a:r>
            <a:r>
              <a:rPr lang="uk-UA" dirty="0" err="1"/>
              <a:t>інтерстиціальному</a:t>
            </a:r>
            <a:r>
              <a:rPr lang="uk-UA" dirty="0"/>
              <a:t> тиску і скороченню скелетних м'язів.</a:t>
            </a:r>
            <a:endParaRPr lang="ru-RU" dirty="0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13264" r="47007" b="46362"/>
          <a:stretch/>
        </p:blipFill>
        <p:spPr bwMode="auto">
          <a:xfrm>
            <a:off x="4548450" y="4725144"/>
            <a:ext cx="3278622" cy="21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&quot;лимфатический капилляр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5" t="61508" r="8078" b="5726"/>
          <a:stretch/>
        </p:blipFill>
        <p:spPr bwMode="auto">
          <a:xfrm>
            <a:off x="4493921" y="2636912"/>
            <a:ext cx="214951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556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»Ð¸Ð¼ÑÐ°ÑÐ¸ÑÐµÑÐºÐ¸Ðµ Ð¿ÑÐ¾ÑÐ¾ÐºÐ¸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59"/>
          <a:stretch/>
        </p:blipFill>
        <p:spPr bwMode="auto">
          <a:xfrm>
            <a:off x="971600" y="764704"/>
            <a:ext cx="7272808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3960440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u="sng" dirty="0" err="1"/>
              <a:t>Нутрощеві</a:t>
            </a:r>
            <a:r>
              <a:rPr lang="uk-UA" b="1" i="1" u="sng" dirty="0"/>
              <a:t> лімфатичні вузли грудної клітки (</a:t>
            </a:r>
            <a:r>
              <a:rPr lang="uk-UA" b="1" i="1" u="sng" dirty="0" err="1"/>
              <a:t>nodi</a:t>
            </a:r>
            <a:r>
              <a:rPr lang="uk-UA" b="1" i="1" u="sng" dirty="0"/>
              <a:t> </a:t>
            </a:r>
            <a:r>
              <a:rPr lang="uk-UA" b="1" i="1" u="sng" dirty="0" err="1"/>
              <a:t>lymphatici</a:t>
            </a:r>
            <a:r>
              <a:rPr lang="uk-UA" b="1" i="1" u="sng" dirty="0"/>
              <a:t> </a:t>
            </a:r>
            <a:r>
              <a:rPr lang="uk-UA" b="1" i="1" u="sng" dirty="0" err="1"/>
              <a:t>thoracis</a:t>
            </a:r>
            <a:r>
              <a:rPr lang="uk-UA" b="1" i="1" u="sng" dirty="0"/>
              <a:t> </a:t>
            </a:r>
            <a:r>
              <a:rPr lang="uk-UA" b="1" i="1" u="sng" dirty="0" err="1"/>
              <a:t>viscerales</a:t>
            </a:r>
            <a:r>
              <a:rPr lang="uk-UA" b="1" i="1" u="sng" dirty="0"/>
              <a:t>)</a:t>
            </a:r>
            <a:r>
              <a:rPr lang="uk-UA" dirty="0"/>
              <a:t> приймають лімфу з органів грудної порожнини, вони розташовані вздовж трахеї і головних бронхів, стравоходу, на передній поверхні </a:t>
            </a:r>
            <a:r>
              <a:rPr lang="uk-UA" dirty="0" err="1"/>
              <a:t>плечо-головних</a:t>
            </a:r>
            <a:r>
              <a:rPr lang="uk-UA" dirty="0"/>
              <a:t> вен, верхньої порожнистої вени, дуги аорти та її гілок.</a:t>
            </a:r>
            <a:endParaRPr lang="ru-RU" dirty="0"/>
          </a:p>
          <a:p>
            <a:r>
              <a:rPr lang="uk-UA" dirty="0"/>
              <a:t>Більшість глибоких </a:t>
            </a:r>
            <a:r>
              <a:rPr lang="uk-UA" dirty="0" err="1"/>
              <a:t>приносних</a:t>
            </a:r>
            <a:r>
              <a:rPr lang="uk-UA" dirty="0"/>
              <a:t> лімфатичних судин впадає у ділянкові </a:t>
            </a:r>
            <a:r>
              <a:rPr lang="uk-UA" b="1" i="1" dirty="0" err="1"/>
              <a:t>внутрішньолегеневі</a:t>
            </a:r>
            <a:r>
              <a:rPr lang="uk-UA" b="1" i="1" dirty="0"/>
              <a:t>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intrapulmonales</a:t>
            </a:r>
            <a:r>
              <a:rPr lang="uk-UA" b="1" i="1" dirty="0"/>
              <a:t>)</a:t>
            </a:r>
            <a:r>
              <a:rPr lang="uk-UA" dirty="0"/>
              <a:t>. Ці вузли, яких є 3-15, розташовані у корені кожної легені. Виносні лімфатичні судини </a:t>
            </a:r>
            <a:r>
              <a:rPr lang="uk-UA" dirty="0" err="1"/>
              <a:t>внутрішньолегеневих</a:t>
            </a:r>
            <a:r>
              <a:rPr lang="uk-UA" dirty="0"/>
              <a:t> вузлів прямують до </a:t>
            </a:r>
            <a:r>
              <a:rPr lang="uk-UA" dirty="0" err="1"/>
              <a:t>бронхо-легеневих</a:t>
            </a:r>
            <a:r>
              <a:rPr lang="uk-UA" dirty="0"/>
              <a:t> вузлів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4274" name="Picture 2" descr="http://vmede.org/sait/content/Anatomija_bili4_t2/8_files/mb4_0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985767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2" y="5301208"/>
            <a:ext cx="894620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 err="1">
                <a:solidFill>
                  <a:prstClr val="black"/>
                </a:solidFill>
              </a:rPr>
              <a:t>Бронхо-легеневі</a:t>
            </a:r>
            <a:r>
              <a:rPr lang="uk-UA" b="1" i="1" dirty="0">
                <a:solidFill>
                  <a:prstClr val="black"/>
                </a:solidFill>
              </a:rPr>
              <a:t> лімфатичні вузли (</a:t>
            </a:r>
            <a:r>
              <a:rPr lang="uk-UA" b="1" i="1" dirty="0" err="1">
                <a:solidFill>
                  <a:prstClr val="black"/>
                </a:solidFill>
              </a:rPr>
              <a:t>nodi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lymphatici</a:t>
            </a:r>
            <a:r>
              <a:rPr lang="uk-UA" b="1" i="1" dirty="0">
                <a:solidFill>
                  <a:prstClr val="black"/>
                </a:solidFill>
              </a:rPr>
              <a:t> broncho-pulmonales)</a:t>
            </a:r>
            <a:r>
              <a:rPr lang="uk-UA" dirty="0">
                <a:solidFill>
                  <a:prstClr val="black"/>
                </a:solidFill>
              </a:rPr>
              <a:t>, яких є 5-25, розміщені у воротах легені навколо головного бронха, біля легеневих артерій і вен. Ці вузли приймають </a:t>
            </a:r>
            <a:r>
              <a:rPr lang="uk-UA" dirty="0" smtClean="0">
                <a:solidFill>
                  <a:prstClr val="black"/>
                </a:solidFill>
              </a:rPr>
              <a:t>виносні </a:t>
            </a:r>
            <a:r>
              <a:rPr lang="uk-UA" dirty="0">
                <a:solidFill>
                  <a:prstClr val="black"/>
                </a:solidFill>
              </a:rPr>
              <a:t>лімфатичні судини </a:t>
            </a:r>
            <a:r>
              <a:rPr lang="uk-UA" dirty="0" err="1">
                <a:solidFill>
                  <a:prstClr val="black"/>
                </a:solidFill>
              </a:rPr>
              <a:t>внутрішньолегеневих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smtClean="0">
                <a:solidFill>
                  <a:prstClr val="black"/>
                </a:solidFill>
              </a:rPr>
              <a:t>вузлів, </a:t>
            </a:r>
            <a:r>
              <a:rPr lang="uk-UA" dirty="0">
                <a:solidFill>
                  <a:prstClr val="black"/>
                </a:solidFill>
              </a:rPr>
              <a:t>бронхів, </a:t>
            </a:r>
            <a:r>
              <a:rPr lang="uk-UA" dirty="0" err="1">
                <a:solidFill>
                  <a:prstClr val="black"/>
                </a:solidFill>
              </a:rPr>
              <a:t>нутрощевої</a:t>
            </a:r>
            <a:r>
              <a:rPr lang="uk-UA" dirty="0">
                <a:solidFill>
                  <a:prstClr val="black"/>
                </a:solidFill>
              </a:rPr>
              <a:t> плеври та середостінної частини пристінкової плеври. Виносні лімфатичні судини </a:t>
            </a:r>
            <a:r>
              <a:rPr lang="uk-UA" dirty="0" err="1">
                <a:solidFill>
                  <a:prstClr val="black"/>
                </a:solidFill>
              </a:rPr>
              <a:t>бронхо-легеневих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smtClean="0">
                <a:solidFill>
                  <a:prstClr val="black"/>
                </a:solidFill>
              </a:rPr>
              <a:t>вузлів </a:t>
            </a:r>
            <a:r>
              <a:rPr lang="uk-UA" dirty="0">
                <a:solidFill>
                  <a:prstClr val="black"/>
                </a:solidFill>
              </a:rPr>
              <a:t>впадають у нижні і верхні </a:t>
            </a:r>
            <a:r>
              <a:rPr lang="uk-UA" dirty="0" err="1">
                <a:solidFill>
                  <a:prstClr val="black"/>
                </a:solidFill>
              </a:rPr>
              <a:t>трахео-бронхові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smtClean="0">
                <a:solidFill>
                  <a:prstClr val="black"/>
                </a:solidFill>
              </a:rPr>
              <a:t>вузли</a:t>
            </a:r>
            <a:r>
              <a:rPr lang="uk-UA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419725" cy="608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358" y="88900"/>
            <a:ext cx="3992663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 err="1"/>
              <a:t>Трахео-бронхові</a:t>
            </a:r>
            <a:r>
              <a:rPr lang="uk-UA" b="1" i="1" dirty="0"/>
              <a:t>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tracheo-bronchiales)</a:t>
            </a:r>
            <a:r>
              <a:rPr lang="uk-UA" dirty="0"/>
              <a:t> поділяють на нижні і верхні праві та ліві </a:t>
            </a:r>
            <a:r>
              <a:rPr lang="uk-UA" dirty="0" err="1"/>
              <a:t>трахео-бронхові</a:t>
            </a:r>
            <a:r>
              <a:rPr lang="uk-UA" dirty="0"/>
              <a:t> вузли: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нижні </a:t>
            </a:r>
            <a:r>
              <a:rPr lang="uk-UA" i="1" dirty="0" err="1"/>
              <a:t>трахео-бронхові</a:t>
            </a:r>
            <a:r>
              <a:rPr lang="uk-UA" i="1" dirty="0"/>
              <a:t>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tracheobronchiales</a:t>
            </a:r>
            <a:r>
              <a:rPr lang="uk-UA" i="1" dirty="0"/>
              <a:t> </a:t>
            </a:r>
            <a:r>
              <a:rPr lang="uk-UA" i="1" dirty="0" err="1"/>
              <a:t>inferiorеs</a:t>
            </a:r>
            <a:r>
              <a:rPr lang="uk-UA" i="1" dirty="0"/>
              <a:t>)</a:t>
            </a:r>
            <a:r>
              <a:rPr lang="uk-UA" dirty="0"/>
              <a:t> </a:t>
            </a:r>
            <a:r>
              <a:rPr lang="uk-UA" dirty="0" smtClean="0"/>
              <a:t>лежать </a:t>
            </a:r>
            <a:r>
              <a:rPr lang="uk-UA" dirty="0"/>
              <a:t>під роздвоєнням </a:t>
            </a:r>
            <a:r>
              <a:rPr lang="uk-UA" dirty="0" smtClean="0"/>
              <a:t>трахеї;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верхні </a:t>
            </a:r>
            <a:r>
              <a:rPr lang="uk-UA" i="1" dirty="0"/>
              <a:t>праві </a:t>
            </a:r>
            <a:r>
              <a:rPr lang="uk-UA" i="1" dirty="0" err="1"/>
              <a:t>трахео-бронхові</a:t>
            </a:r>
            <a:r>
              <a:rPr lang="uk-UA" i="1" dirty="0"/>
              <a:t>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tracheobronchiales</a:t>
            </a:r>
            <a:r>
              <a:rPr lang="uk-UA" i="1" dirty="0"/>
              <a:t> </a:t>
            </a:r>
            <a:r>
              <a:rPr lang="uk-UA" i="1" dirty="0" err="1"/>
              <a:t>superiores</a:t>
            </a:r>
            <a:r>
              <a:rPr lang="uk-UA" i="1" dirty="0"/>
              <a:t> </a:t>
            </a:r>
            <a:r>
              <a:rPr lang="uk-UA" i="1" dirty="0" err="1"/>
              <a:t>dextri</a:t>
            </a:r>
            <a:r>
              <a:rPr lang="uk-UA" i="1" dirty="0"/>
              <a:t>)</a:t>
            </a:r>
            <a:r>
              <a:rPr lang="uk-UA" dirty="0"/>
              <a:t> </a:t>
            </a:r>
            <a:r>
              <a:rPr lang="uk-UA" dirty="0" smtClean="0"/>
              <a:t>розміщені </a:t>
            </a:r>
            <a:r>
              <a:rPr lang="uk-UA" dirty="0"/>
              <a:t>на правій бічній поверхні кінцевого відділу трахеї і на верхній поверхні початкового відділу правого головного бронха – у правому </a:t>
            </a:r>
            <a:r>
              <a:rPr lang="uk-UA" dirty="0" err="1"/>
              <a:t>трахео-бронховому</a:t>
            </a:r>
            <a:r>
              <a:rPr lang="uk-UA" dirty="0"/>
              <a:t> куті;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верхні </a:t>
            </a:r>
            <a:r>
              <a:rPr lang="uk-UA" i="1" dirty="0"/>
              <a:t>ліві </a:t>
            </a:r>
            <a:r>
              <a:rPr lang="uk-UA" i="1" dirty="0" err="1"/>
              <a:t>трахео-бронхові</a:t>
            </a:r>
            <a:r>
              <a:rPr lang="uk-UA" i="1" dirty="0"/>
              <a:t>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tracheo-bronchiales </a:t>
            </a:r>
            <a:r>
              <a:rPr lang="uk-UA" i="1" dirty="0" err="1"/>
              <a:t>superiores</a:t>
            </a:r>
            <a:r>
              <a:rPr lang="uk-UA" i="1" dirty="0"/>
              <a:t> </a:t>
            </a:r>
            <a:r>
              <a:rPr lang="uk-UA" i="1" dirty="0" err="1"/>
              <a:t>sinistri</a:t>
            </a:r>
            <a:r>
              <a:rPr lang="uk-UA" i="1" dirty="0" smtClean="0"/>
              <a:t>) </a:t>
            </a:r>
            <a:r>
              <a:rPr lang="uk-UA" dirty="0" smtClean="0"/>
              <a:t>– </a:t>
            </a:r>
            <a:r>
              <a:rPr lang="uk-UA" dirty="0"/>
              <a:t>у лівому </a:t>
            </a:r>
            <a:r>
              <a:rPr lang="uk-UA" dirty="0" err="1"/>
              <a:t>трахео-бронховому</a:t>
            </a:r>
            <a:r>
              <a:rPr lang="uk-UA" dirty="0"/>
              <a:t> куті. </a:t>
            </a:r>
            <a:endParaRPr lang="uk-UA" dirty="0" smtClean="0"/>
          </a:p>
          <a:p>
            <a:r>
              <a:rPr lang="uk-UA" dirty="0" smtClean="0"/>
              <a:t>Усі </a:t>
            </a:r>
            <a:r>
              <a:rPr lang="uk-UA" dirty="0" err="1"/>
              <a:t>трахео-бронхові</a:t>
            </a:r>
            <a:r>
              <a:rPr lang="uk-UA" dirty="0"/>
              <a:t> вузли з’єднані між собою </a:t>
            </a:r>
            <a:r>
              <a:rPr lang="uk-UA" dirty="0" smtClean="0"/>
              <a:t>лімфатичними </a:t>
            </a:r>
            <a:r>
              <a:rPr lang="uk-UA" dirty="0"/>
              <a:t>судинами, утворюючи своєрідний каскад. </a:t>
            </a:r>
            <a:endParaRPr lang="ru-RU" dirty="0"/>
          </a:p>
        </p:txBody>
      </p:sp>
      <p:pic>
        <p:nvPicPr>
          <p:cNvPr id="55298" name="Picture 2" descr="http://vmede.org/sait/content/Anatomija_bili4_t2/8_files/mb4_06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21" y="88899"/>
            <a:ext cx="5048250" cy="43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3588" y="4505611"/>
            <a:ext cx="492491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Ці лімфатичні вузли приймають виносні лімфатичні судини з </a:t>
            </a:r>
            <a:r>
              <a:rPr lang="uk-UA" dirty="0" err="1">
                <a:solidFill>
                  <a:prstClr val="black"/>
                </a:solidFill>
              </a:rPr>
              <a:t>бронхо-легеневих</a:t>
            </a:r>
            <a:r>
              <a:rPr lang="uk-UA" dirty="0">
                <a:solidFill>
                  <a:prstClr val="black"/>
                </a:solidFill>
              </a:rPr>
              <a:t> вузлів та інших </a:t>
            </a:r>
            <a:r>
              <a:rPr lang="uk-UA" dirty="0" err="1">
                <a:solidFill>
                  <a:prstClr val="black"/>
                </a:solidFill>
              </a:rPr>
              <a:t>нутрощевих</a:t>
            </a:r>
            <a:r>
              <a:rPr lang="uk-UA" dirty="0">
                <a:solidFill>
                  <a:prstClr val="black"/>
                </a:solidFill>
              </a:rPr>
              <a:t> і пристінкових вузлів грудної </a:t>
            </a:r>
            <a:r>
              <a:rPr lang="uk-UA" dirty="0" smtClean="0">
                <a:solidFill>
                  <a:prstClr val="black"/>
                </a:solidFill>
              </a:rPr>
              <a:t>клітки. 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Більшість </a:t>
            </a:r>
            <a:r>
              <a:rPr lang="uk-UA" dirty="0">
                <a:solidFill>
                  <a:prstClr val="black"/>
                </a:solidFill>
              </a:rPr>
              <a:t>виносних лімфатичних судин </a:t>
            </a:r>
            <a:r>
              <a:rPr lang="uk-UA" dirty="0" err="1">
                <a:solidFill>
                  <a:prstClr val="black"/>
                </a:solidFill>
              </a:rPr>
              <a:t>трахео-бронхових</a:t>
            </a:r>
            <a:r>
              <a:rPr lang="uk-UA" dirty="0">
                <a:solidFill>
                  <a:prstClr val="black"/>
                </a:solidFill>
              </a:rPr>
              <a:t> вузлів впадає у </a:t>
            </a:r>
            <a:r>
              <a:rPr lang="uk-UA" dirty="0" err="1">
                <a:solidFill>
                  <a:prstClr val="black"/>
                </a:solidFill>
              </a:rPr>
              <a:t>притрахейні</a:t>
            </a:r>
            <a:r>
              <a:rPr lang="uk-UA" dirty="0">
                <a:solidFill>
                  <a:prstClr val="black"/>
                </a:solidFill>
              </a:rPr>
              <a:t> вузли, а інші беруть участь у формуванні правого і лівого </a:t>
            </a:r>
            <a:r>
              <a:rPr lang="uk-UA" dirty="0" err="1">
                <a:solidFill>
                  <a:prstClr val="black"/>
                </a:solidFill>
              </a:rPr>
              <a:t>бронхо-середостінних</a:t>
            </a:r>
            <a:r>
              <a:rPr lang="uk-UA" dirty="0">
                <a:solidFill>
                  <a:prstClr val="black"/>
                </a:solidFill>
              </a:rPr>
              <a:t> лімфатичних стовбурів.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mede.org/sait/content/Anatomija_sapin_2/3_files/mb4_0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" y="188640"/>
            <a:ext cx="5057775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2553996"/>
            <a:ext cx="3888432" cy="3416320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u="sng" dirty="0" err="1" smtClean="0"/>
              <a:t>Бронхолегеневі</a:t>
            </a:r>
            <a:r>
              <a:rPr lang="uk-UA" u="sng" dirty="0" smtClean="0"/>
              <a:t> та </a:t>
            </a:r>
            <a:r>
              <a:rPr lang="uk-UA" u="sng" dirty="0" err="1" smtClean="0"/>
              <a:t>трахеобронхіальні</a:t>
            </a:r>
            <a:r>
              <a:rPr lang="uk-UA" u="sng" dirty="0" smtClean="0"/>
              <a:t> лімфатичні вузли (схема): </a:t>
            </a:r>
          </a:p>
          <a:p>
            <a:r>
              <a:rPr lang="uk-UA" dirty="0" smtClean="0"/>
              <a:t>1 - лімфатичні судини лівої легені; </a:t>
            </a:r>
          </a:p>
          <a:p>
            <a:r>
              <a:rPr lang="uk-UA" dirty="0" smtClean="0"/>
              <a:t>2 - </a:t>
            </a:r>
            <a:r>
              <a:rPr lang="uk-UA" dirty="0" err="1" smtClean="0"/>
              <a:t>бронхолегеневі</a:t>
            </a:r>
            <a:r>
              <a:rPr lang="uk-UA" dirty="0" smtClean="0"/>
              <a:t> лімфатичні вузли; </a:t>
            </a:r>
          </a:p>
          <a:p>
            <a:r>
              <a:rPr lang="uk-UA" dirty="0" smtClean="0"/>
              <a:t>3 - нижні </a:t>
            </a:r>
            <a:r>
              <a:rPr lang="uk-UA" dirty="0" err="1" smtClean="0"/>
              <a:t>трахеобронхіальні</a:t>
            </a:r>
            <a:r>
              <a:rPr lang="uk-UA" dirty="0" smtClean="0"/>
              <a:t> лімфатичні вузли; </a:t>
            </a:r>
          </a:p>
          <a:p>
            <a:r>
              <a:rPr lang="uk-UA" dirty="0" smtClean="0"/>
              <a:t>4 - праві верхні </a:t>
            </a:r>
            <a:r>
              <a:rPr lang="uk-UA" dirty="0" err="1" smtClean="0"/>
              <a:t>трахеобронхіальні</a:t>
            </a:r>
            <a:r>
              <a:rPr lang="uk-UA" dirty="0" smtClean="0"/>
              <a:t> лімфатичні вузли; </a:t>
            </a:r>
          </a:p>
          <a:p>
            <a:r>
              <a:rPr lang="uk-UA" dirty="0" smtClean="0"/>
              <a:t>5 - ліві верхні </a:t>
            </a:r>
            <a:r>
              <a:rPr lang="uk-UA" dirty="0" err="1" smtClean="0"/>
              <a:t>трахеобронхіальні</a:t>
            </a:r>
            <a:r>
              <a:rPr lang="uk-UA" dirty="0" smtClean="0"/>
              <a:t> лімфатичні вузли; </a:t>
            </a:r>
          </a:p>
          <a:p>
            <a:r>
              <a:rPr lang="uk-UA" dirty="0" smtClean="0"/>
              <a:t>6 - передні середостінні лімфатичні вузли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14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12769"/>
            <a:ext cx="4248472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 err="1"/>
              <a:t>Притрахейні</a:t>
            </a:r>
            <a:r>
              <a:rPr lang="uk-UA" b="1" i="1" dirty="0"/>
              <a:t>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paratracheales</a:t>
            </a:r>
            <a:r>
              <a:rPr lang="uk-UA" b="1" i="1" dirty="0"/>
              <a:t>)</a:t>
            </a:r>
            <a:r>
              <a:rPr lang="uk-UA" dirty="0"/>
              <a:t> – праві і ліві, яких налічується 10-20, розташовані вздовж трахеї, на її бічних поверхнях і з’єднані між собою лімфатичними судинами. </a:t>
            </a:r>
            <a:r>
              <a:rPr lang="uk-UA" dirty="0" err="1"/>
              <a:t>Притрахейні</a:t>
            </a:r>
            <a:r>
              <a:rPr lang="uk-UA" dirty="0"/>
              <a:t> вузли приймають виносні лімфатичні судини з </a:t>
            </a:r>
            <a:r>
              <a:rPr lang="uk-UA" dirty="0" err="1"/>
              <a:t>трахео-бронхових</a:t>
            </a:r>
            <a:r>
              <a:rPr lang="uk-UA" dirty="0"/>
              <a:t> вузлів, а також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трахеї, стравоходу, </a:t>
            </a:r>
            <a:r>
              <a:rPr lang="uk-UA" dirty="0" err="1"/>
              <a:t>тимусу</a:t>
            </a:r>
            <a:r>
              <a:rPr lang="uk-UA" dirty="0"/>
              <a:t> і щитоподібної залози. Виносні лімфатичні судини </a:t>
            </a:r>
            <a:r>
              <a:rPr lang="uk-UA" dirty="0" err="1"/>
              <a:t>притрахейних</a:t>
            </a:r>
            <a:r>
              <a:rPr lang="uk-UA" dirty="0"/>
              <a:t> вузлів формують правий і лівий </a:t>
            </a:r>
            <a:r>
              <a:rPr lang="uk-UA" dirty="0" err="1"/>
              <a:t>бронхо-середостінні</a:t>
            </a:r>
            <a:r>
              <a:rPr lang="uk-UA" dirty="0"/>
              <a:t> стовбури, які відповідно впадають у праву лімфатичну протоку і дугу грудної протоки чи у праву і ліву </a:t>
            </a:r>
            <a:r>
              <a:rPr lang="uk-UA" dirty="0" err="1"/>
              <a:t>плечоголовні</a:t>
            </a:r>
            <a:r>
              <a:rPr lang="uk-UA" dirty="0"/>
              <a:t> вени, чи в одну з інших вен, що формують відповідний венозний кут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" name="Picture 4" descr="Картинки по запросу &quot;лимфатические сосуды и узлы верхней конечност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15991" r="25418" b="4458"/>
          <a:stretch/>
        </p:blipFill>
        <p:spPr bwMode="auto">
          <a:xfrm>
            <a:off x="4716017" y="312769"/>
            <a:ext cx="4176464" cy="48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1287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Із топографічних міркувань декілька груп </a:t>
            </a:r>
            <a:r>
              <a:rPr lang="uk-UA" dirty="0" err="1"/>
              <a:t>нутрощевих</a:t>
            </a:r>
            <a:r>
              <a:rPr lang="uk-UA" dirty="0"/>
              <a:t> лімфатичних вузлів грудної клітки, в яких налічується 20-47 вузлів, прийнято називати передніми і задніми середостінними лімфатичними вузлами.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1137511"/>
            <a:ext cx="3744415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До </a:t>
            </a:r>
            <a:r>
              <a:rPr lang="uk-UA" b="1" i="1" dirty="0"/>
              <a:t>передніх середостінних лімфатичних вузлів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mediastinales</a:t>
            </a:r>
            <a:r>
              <a:rPr lang="uk-UA" b="1" i="1" dirty="0"/>
              <a:t> </a:t>
            </a:r>
            <a:r>
              <a:rPr lang="uk-UA" b="1" i="1" dirty="0" err="1"/>
              <a:t>anteriores</a:t>
            </a:r>
            <a:r>
              <a:rPr lang="uk-UA" b="1" i="1" dirty="0"/>
              <a:t>)</a:t>
            </a:r>
            <a:r>
              <a:rPr lang="uk-UA" dirty="0"/>
              <a:t>, що залягають у верхньому середостінні, </a:t>
            </a:r>
            <a:r>
              <a:rPr lang="uk-UA" u="sng" dirty="0"/>
              <a:t>належать: </a:t>
            </a:r>
            <a:endParaRPr lang="uk-UA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err="1" smtClean="0"/>
              <a:t>плечо-головні</a:t>
            </a:r>
            <a:r>
              <a:rPr lang="uk-UA" i="1" dirty="0" smtClean="0"/>
              <a:t> </a:t>
            </a:r>
            <a:r>
              <a:rPr lang="uk-UA" i="1" dirty="0"/>
              <a:t>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brachiocephalici</a:t>
            </a:r>
            <a:r>
              <a:rPr lang="uk-UA" i="1" dirty="0" smtClean="0"/>
              <a:t>)</a:t>
            </a:r>
            <a:r>
              <a:rPr lang="uk-UA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лімфатичний </a:t>
            </a:r>
            <a:r>
              <a:rPr lang="uk-UA" i="1" dirty="0"/>
              <a:t>вузол дуги непарної вени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arcus</a:t>
            </a:r>
            <a:r>
              <a:rPr lang="uk-UA" i="1" dirty="0"/>
              <a:t> </a:t>
            </a:r>
            <a:r>
              <a:rPr lang="uk-UA" i="1" dirty="0" err="1"/>
              <a:t>venae</a:t>
            </a:r>
            <a:r>
              <a:rPr lang="uk-UA" i="1" dirty="0"/>
              <a:t> </a:t>
            </a:r>
            <a:r>
              <a:rPr lang="uk-UA" i="1" dirty="0" err="1" smtClean="0"/>
              <a:t>azygos</a:t>
            </a:r>
            <a:r>
              <a:rPr lang="uk-UA" i="1" dirty="0" smtClean="0"/>
              <a:t>)</a:t>
            </a:r>
            <a:r>
              <a:rPr lang="uk-UA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лімфатичний </a:t>
            </a:r>
            <a:r>
              <a:rPr lang="uk-UA" i="1" dirty="0"/>
              <a:t>вузол артеріальної зв’язки (</a:t>
            </a:r>
            <a:r>
              <a:rPr lang="uk-UA" i="1" dirty="0" err="1"/>
              <a:t>nodus</a:t>
            </a:r>
            <a:r>
              <a:rPr lang="uk-UA" i="1" dirty="0"/>
              <a:t> </a:t>
            </a:r>
            <a:r>
              <a:rPr lang="uk-UA" i="1" dirty="0" err="1"/>
              <a:t>lymphaticus</a:t>
            </a:r>
            <a:r>
              <a:rPr lang="uk-UA" i="1" dirty="0"/>
              <a:t> </a:t>
            </a:r>
            <a:r>
              <a:rPr lang="uk-UA" i="1" dirty="0" err="1"/>
              <a:t>ligamenti</a:t>
            </a:r>
            <a:r>
              <a:rPr lang="uk-UA" i="1" dirty="0"/>
              <a:t> </a:t>
            </a:r>
            <a:r>
              <a:rPr lang="uk-UA" i="1" dirty="0" err="1"/>
              <a:t>arteriosi</a:t>
            </a:r>
            <a:r>
              <a:rPr lang="uk-UA" i="1" dirty="0" smtClean="0"/>
              <a:t>)</a:t>
            </a:r>
            <a:r>
              <a:rPr lang="uk-UA" dirty="0" smtClean="0"/>
              <a:t>. </a:t>
            </a:r>
          </a:p>
        </p:txBody>
      </p:sp>
      <p:pic>
        <p:nvPicPr>
          <p:cNvPr id="6150" name="Picture 6" descr="http://vmede.org/sait/content/Anatomija_bili4_t2/8_files/mb4_06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70373"/>
            <a:ext cx="5112568" cy="32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174" y="4843805"/>
            <a:ext cx="819925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У передні середостінні вузли впадають </a:t>
            </a:r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від серця, осердя і </a:t>
            </a:r>
            <a:r>
              <a:rPr lang="uk-UA" dirty="0" err="1">
                <a:solidFill>
                  <a:prstClr val="black"/>
                </a:solidFill>
              </a:rPr>
              <a:t>загруднинної</a:t>
            </a:r>
            <a:r>
              <a:rPr lang="uk-UA" dirty="0">
                <a:solidFill>
                  <a:prstClr val="black"/>
                </a:solidFill>
              </a:rPr>
              <a:t> залози, а також виносні лімфатичні судини з </a:t>
            </a:r>
            <a:r>
              <a:rPr lang="uk-UA" dirty="0" err="1">
                <a:solidFill>
                  <a:prstClr val="black"/>
                </a:solidFill>
              </a:rPr>
              <a:t>бронхо-легеневих</a:t>
            </a:r>
            <a:r>
              <a:rPr lang="uk-UA" dirty="0">
                <a:solidFill>
                  <a:prstClr val="black"/>
                </a:solidFill>
              </a:rPr>
              <a:t> і </a:t>
            </a:r>
            <a:r>
              <a:rPr lang="uk-UA" dirty="0" err="1">
                <a:solidFill>
                  <a:prstClr val="black"/>
                </a:solidFill>
              </a:rPr>
              <a:t>трахео-бронхових</a:t>
            </a:r>
            <a:r>
              <a:rPr lang="uk-UA" dirty="0">
                <a:solidFill>
                  <a:prstClr val="black"/>
                </a:solidFill>
              </a:rPr>
              <a:t> лімфатичних вузлів. Їхні виносні лімфатичні судини беруть участь у формуванні </a:t>
            </a:r>
            <a:r>
              <a:rPr lang="uk-UA" dirty="0" err="1">
                <a:solidFill>
                  <a:prstClr val="black"/>
                </a:solidFill>
              </a:rPr>
              <a:t>бронхо-середостінних</a:t>
            </a:r>
            <a:r>
              <a:rPr lang="uk-UA" dirty="0">
                <a:solidFill>
                  <a:prstClr val="black"/>
                </a:solidFill>
              </a:rPr>
              <a:t> стовбурів або самостійно впадають у праву лімфатичну протоку чи грудну протоку, або у відповідні </a:t>
            </a:r>
            <a:r>
              <a:rPr lang="uk-UA" dirty="0" err="1">
                <a:solidFill>
                  <a:prstClr val="black"/>
                </a:solidFill>
              </a:rPr>
              <a:t>плечо-головні</a:t>
            </a:r>
            <a:r>
              <a:rPr lang="uk-UA" dirty="0">
                <a:solidFill>
                  <a:prstClr val="black"/>
                </a:solidFill>
              </a:rPr>
              <a:t> вени, або в інші вени, що утворюють відповідні венозні кути.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388"/>
            <a:ext cx="549592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83" y="73419"/>
            <a:ext cx="4824536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Задні середостінні лімфатичні вузли (</a:t>
            </a:r>
            <a:r>
              <a:rPr lang="uk-UA" b="1" i="1" dirty="0" err="1"/>
              <a:t>nodi</a:t>
            </a:r>
            <a:r>
              <a:rPr lang="uk-UA" b="1" i="1" dirty="0"/>
              <a:t> </a:t>
            </a:r>
            <a:r>
              <a:rPr lang="uk-UA" b="1" i="1" dirty="0" err="1"/>
              <a:t>lymphatici</a:t>
            </a:r>
            <a:r>
              <a:rPr lang="uk-UA" b="1" i="1" dirty="0"/>
              <a:t> </a:t>
            </a:r>
            <a:r>
              <a:rPr lang="uk-UA" b="1" i="1" dirty="0" err="1"/>
              <a:t>mediastinales</a:t>
            </a:r>
            <a:r>
              <a:rPr lang="uk-UA" b="1" i="1" dirty="0"/>
              <a:t> </a:t>
            </a:r>
            <a:r>
              <a:rPr lang="uk-UA" b="1" i="1" dirty="0" err="1"/>
              <a:t>posteriores</a:t>
            </a:r>
            <a:r>
              <a:rPr lang="uk-UA" b="1" i="1" dirty="0"/>
              <a:t>)</a:t>
            </a:r>
            <a:r>
              <a:rPr lang="uk-UA" dirty="0"/>
              <a:t>, до 19, розташовані в клітковині середостіння вздовж стравоходу і грудної частини низхідної аорти. Найчисленнішою групою цих вузлів є </a:t>
            </a:r>
            <a:r>
              <a:rPr lang="uk-UA" i="1" dirty="0" err="1"/>
              <a:t>білястравохідні</a:t>
            </a:r>
            <a:r>
              <a:rPr lang="uk-UA" i="1" dirty="0"/>
              <a:t> лімфатичні вузли (</a:t>
            </a:r>
            <a:r>
              <a:rPr lang="uk-UA" i="1" dirty="0" err="1"/>
              <a:t>nodi</a:t>
            </a:r>
            <a:r>
              <a:rPr lang="uk-UA" i="1" dirty="0"/>
              <a:t> </a:t>
            </a:r>
            <a:r>
              <a:rPr lang="uk-UA" i="1" dirty="0" err="1"/>
              <a:t>lymphatici</a:t>
            </a:r>
            <a:r>
              <a:rPr lang="uk-UA" i="1" dirty="0"/>
              <a:t> </a:t>
            </a:r>
            <a:r>
              <a:rPr lang="uk-UA" i="1" dirty="0" err="1"/>
              <a:t>juxtaoesophageales</a:t>
            </a:r>
            <a:r>
              <a:rPr lang="uk-UA" i="1" dirty="0"/>
              <a:t>)</a:t>
            </a:r>
            <a:r>
              <a:rPr lang="uk-UA" dirty="0"/>
              <a:t> (5-13), які розміщені вздовж грудної частини стравоходу і з’єднуються між собою лімфатичними судинами. </a:t>
            </a:r>
            <a:r>
              <a:rPr lang="uk-UA" dirty="0" err="1"/>
              <a:t>Білястравохідні</a:t>
            </a:r>
            <a:r>
              <a:rPr lang="uk-UA" dirty="0"/>
              <a:t> вузли приймають лімфу зі стравоходу, інших органів і клітковини заднього відділу середостіння.</a:t>
            </a:r>
            <a:endParaRPr lang="ru-RU" dirty="0"/>
          </a:p>
          <a:p>
            <a:r>
              <a:rPr lang="uk-UA" dirty="0" err="1"/>
              <a:t>Приносні</a:t>
            </a:r>
            <a:r>
              <a:rPr lang="uk-UA" dirty="0"/>
              <a:t> лімфатичні судини, що беруть початок від </a:t>
            </a:r>
            <a:r>
              <a:rPr lang="uk-UA" dirty="0" err="1"/>
              <a:t>лімфокапілярних</a:t>
            </a:r>
            <a:r>
              <a:rPr lang="uk-UA" dirty="0"/>
              <a:t> сіток, у зовнішній оболонці стравоходу утворюють сплетення і прямують до різних лімфатичних вузлів. Від верхньої третини стравоходу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впадають у </a:t>
            </a:r>
            <a:r>
              <a:rPr lang="uk-UA" dirty="0" err="1"/>
              <a:t>притрахейні</a:t>
            </a:r>
            <a:r>
              <a:rPr lang="uk-UA" dirty="0"/>
              <a:t> лімфатичні вузли, а також у бічні нижні глибокі шийні та </a:t>
            </a:r>
            <a:r>
              <a:rPr lang="uk-UA" dirty="0" err="1"/>
              <a:t>білястравохідні</a:t>
            </a:r>
            <a:r>
              <a:rPr lang="uk-UA" dirty="0"/>
              <a:t> лімфатичні вузли. Від середньої третини стравоходу лімфа відтікає у </a:t>
            </a:r>
            <a:r>
              <a:rPr lang="uk-UA" dirty="0" err="1"/>
              <a:t>білястравохідні</a:t>
            </a:r>
            <a:r>
              <a:rPr lang="uk-UA" dirty="0"/>
              <a:t> лімфатичні вузли, а від нижньої третини –у вузли лімфатичного кільця вхідного отвору шлунка і ліві шлункові </a:t>
            </a:r>
            <a:r>
              <a:rPr lang="uk-UA" dirty="0" smtClean="0"/>
              <a:t>вузли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57346" name="Picture 2" descr="http://vmede.org/sait/content/Anatomija_bili4_t2/8_files/mb4_0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23" y="404665"/>
            <a:ext cx="4263481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3600400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 smtClean="0"/>
              <a:t>У </a:t>
            </a:r>
            <a:r>
              <a:rPr lang="uk-UA" sz="1600" dirty="0"/>
              <a:t>тканинах груді наявні глибока і поверхнева </a:t>
            </a:r>
            <a:r>
              <a:rPr lang="uk-UA" sz="1600" dirty="0" err="1"/>
              <a:t>лімфокапілярні</a:t>
            </a:r>
            <a:r>
              <a:rPr lang="uk-UA" sz="1600" dirty="0"/>
              <a:t> сітки. </a:t>
            </a:r>
            <a:endParaRPr lang="uk-UA" sz="1600" dirty="0" smtClean="0"/>
          </a:p>
          <a:p>
            <a:r>
              <a:rPr lang="uk-UA" sz="1600" dirty="0" smtClean="0"/>
              <a:t>Глибока </a:t>
            </a:r>
            <a:r>
              <a:rPr lang="uk-UA" sz="1600" dirty="0" err="1"/>
              <a:t>лімфокапілярна</a:t>
            </a:r>
            <a:r>
              <a:rPr lang="uk-UA" sz="1600" dirty="0"/>
              <a:t> сітка має тривимірну конструкцію і міститься в </a:t>
            </a:r>
            <a:r>
              <a:rPr lang="uk-UA" sz="1600" dirty="0" err="1"/>
              <a:t>міжчасточкових</a:t>
            </a:r>
            <a:r>
              <a:rPr lang="uk-UA" sz="1600" dirty="0"/>
              <a:t> і </a:t>
            </a:r>
            <a:r>
              <a:rPr lang="uk-UA" sz="1600" dirty="0" err="1"/>
              <a:t>міжчасткових</a:t>
            </a:r>
            <a:r>
              <a:rPr lang="uk-UA" sz="1600" dirty="0"/>
              <a:t> сполучнотканинних перетинках. Від цієї сітки беруть початок глибокі лімфатичні судини грудної залози, більшість з яких проходить в напрямку до грудного соска, поступово зливаючись між собою. </a:t>
            </a:r>
            <a:endParaRPr lang="uk-UA" sz="1600" dirty="0" smtClean="0"/>
          </a:p>
          <a:p>
            <a:r>
              <a:rPr lang="uk-UA" sz="1600" dirty="0" smtClean="0"/>
              <a:t>У </a:t>
            </a:r>
            <a:r>
              <a:rPr lang="uk-UA" sz="1600" dirty="0"/>
              <a:t>сполучнотканинній основі шкіри груді є дві поверхневі лімфатичні сітки. Одна з них міститься в сосочковому шарі дерми, а друга, більш розвинена, – у сітчастому її шарі. Ці дві сітки </a:t>
            </a:r>
            <a:r>
              <a:rPr lang="uk-UA" sz="1600" dirty="0" err="1"/>
              <a:t>анастомозують</a:t>
            </a:r>
            <a:r>
              <a:rPr lang="uk-UA" sz="1600" dirty="0"/>
              <a:t> між собою, а також з глибокою </a:t>
            </a:r>
            <a:r>
              <a:rPr lang="uk-UA" sz="1600" dirty="0" err="1"/>
              <a:t>лімфокапілярною</a:t>
            </a:r>
            <a:r>
              <a:rPr lang="uk-UA" sz="1600" dirty="0"/>
              <a:t> сіткою. Від поверхневої </a:t>
            </a:r>
            <a:r>
              <a:rPr lang="uk-UA" sz="1600" dirty="0" err="1"/>
              <a:t>лімфокапілярної</a:t>
            </a:r>
            <a:r>
              <a:rPr lang="uk-UA" sz="1600" dirty="0"/>
              <a:t> сітки відходять поверхневі лімфатичні судини груді.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37" y="0"/>
            <a:ext cx="9144000" cy="1052736"/>
          </a:xfrm>
        </p:spPr>
        <p:txBody>
          <a:bodyPr>
            <a:noAutofit/>
          </a:bodyPr>
          <a:lstStyle/>
          <a:p>
            <a:r>
              <a:rPr lang="uk-UA" sz="3600" b="1" i="1" dirty="0"/>
              <a:t>Лімфатичні судини і ділянкові лімфатичні вузли груді (грудної залози)</a:t>
            </a:r>
            <a:endParaRPr lang="ru-RU" sz="3600" dirty="0"/>
          </a:p>
        </p:txBody>
      </p:sp>
      <p:pic>
        <p:nvPicPr>
          <p:cNvPr id="59394" name="Picture 2" descr="http://vmede.org/sait/content/Anatomija_bili4_t2/8_files/mb4_0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5057775" cy="51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vmede.org/sait/content/Anatomija_bili4_t2/8_files/mb4_06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18" y="98563"/>
            <a:ext cx="4860033" cy="40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54" y="98563"/>
            <a:ext cx="4176806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/>
              <a:t>Лімфатичні судини груді, які беруть початок від глибокої і поверхневої </a:t>
            </a:r>
            <a:r>
              <a:rPr lang="uk-UA" sz="1600" dirty="0" err="1"/>
              <a:t>лімфокапілярних</a:t>
            </a:r>
            <a:r>
              <a:rPr lang="uk-UA" sz="1600" dirty="0"/>
              <a:t> сіток, проходять радіально від грудного соска в різних напрямках, але переважно у грудні (передні) пахвові лімфатичні вузли. </a:t>
            </a:r>
            <a:endParaRPr lang="uk-UA" sz="1600" dirty="0" smtClean="0"/>
          </a:p>
          <a:p>
            <a:r>
              <a:rPr lang="uk-UA" sz="1600" dirty="0" smtClean="0"/>
              <a:t>- Від </a:t>
            </a:r>
            <a:r>
              <a:rPr lang="uk-UA" sz="1600" dirty="0" err="1"/>
              <a:t>верхньобічної</a:t>
            </a:r>
            <a:r>
              <a:rPr lang="uk-UA" sz="1600" dirty="0"/>
              <a:t> частини (квадранта) груді </a:t>
            </a:r>
            <a:r>
              <a:rPr lang="uk-UA" sz="1600" dirty="0" err="1"/>
              <a:t>приносні</a:t>
            </a:r>
            <a:r>
              <a:rPr lang="uk-UA" sz="1600" dirty="0"/>
              <a:t> лімфатичні судини впадають у центральні, грудні (передні) і верхівкові пахвові та </a:t>
            </a:r>
            <a:r>
              <a:rPr lang="uk-UA" sz="1600" dirty="0" err="1"/>
              <a:t>пригрудні</a:t>
            </a:r>
            <a:r>
              <a:rPr lang="uk-UA" sz="1600" dirty="0"/>
              <a:t> лімфатичні вузли, а також у бічні нижні глибокі шийні лімфатичні вузли. </a:t>
            </a:r>
            <a:endParaRPr lang="uk-UA" sz="1600" dirty="0" smtClean="0"/>
          </a:p>
          <a:p>
            <a:r>
              <a:rPr lang="uk-UA" sz="1600" dirty="0" smtClean="0"/>
              <a:t>- Від </a:t>
            </a:r>
            <a:r>
              <a:rPr lang="uk-UA" sz="1600" dirty="0" err="1"/>
              <a:t>нижньобічної</a:t>
            </a:r>
            <a:r>
              <a:rPr lang="uk-UA" sz="1600" dirty="0"/>
              <a:t> частини (квадранта) груді лімфа відтікає у грудні (передні) і центральні пахвові вузли та </a:t>
            </a:r>
            <a:r>
              <a:rPr lang="uk-UA" sz="1600" dirty="0" err="1"/>
              <a:t>пригрудні</a:t>
            </a:r>
            <a:r>
              <a:rPr lang="uk-UA" sz="1600" dirty="0"/>
              <a:t> лімфатичні вузли. </a:t>
            </a:r>
            <a:endParaRPr lang="uk-UA" sz="1600" dirty="0" smtClean="0"/>
          </a:p>
          <a:p>
            <a:r>
              <a:rPr lang="uk-UA" sz="1600" dirty="0" smtClean="0"/>
              <a:t>- Від </a:t>
            </a:r>
            <a:r>
              <a:rPr lang="uk-UA" sz="1600" dirty="0" err="1"/>
              <a:t>верхньоприсередньої</a:t>
            </a:r>
            <a:r>
              <a:rPr lang="uk-UA" sz="1600" dirty="0"/>
              <a:t> частини (квадранта) груді лімфатичні судини прямують переважно до </a:t>
            </a:r>
            <a:r>
              <a:rPr lang="uk-UA" sz="1600" dirty="0" err="1"/>
              <a:t>пригруднинних</a:t>
            </a:r>
            <a:r>
              <a:rPr lang="uk-UA" sz="1600" dirty="0"/>
              <a:t> лімфатичних вузлів, а також до грудних (передніх) пахвових вузлів, а частина лімфатичних судин іде до протилежної грудної залози. </a:t>
            </a:r>
            <a:endParaRPr lang="uk-UA" sz="1600" dirty="0" smtClean="0"/>
          </a:p>
          <a:p>
            <a:r>
              <a:rPr lang="uk-UA" sz="1600" dirty="0" smtClean="0"/>
              <a:t>- Від </a:t>
            </a:r>
            <a:r>
              <a:rPr lang="uk-UA" sz="1600" dirty="0" err="1"/>
              <a:t>нижньоприсередньої</a:t>
            </a:r>
            <a:r>
              <a:rPr lang="uk-UA" sz="1600" dirty="0"/>
              <a:t> частини (квадранта) груді лімфа притікає у </a:t>
            </a:r>
            <a:r>
              <a:rPr lang="uk-UA" sz="1600" dirty="0" err="1"/>
              <a:t>пригруднинні</a:t>
            </a:r>
            <a:r>
              <a:rPr lang="uk-UA" sz="1600" dirty="0"/>
              <a:t>, </a:t>
            </a:r>
            <a:r>
              <a:rPr lang="uk-UA" sz="1600" dirty="0" err="1"/>
              <a:t>пригрудні</a:t>
            </a:r>
            <a:r>
              <a:rPr lang="uk-UA" sz="1600" dirty="0"/>
              <a:t> і грудні (передні) лімфатичні пахвові вузли. Частково від цього квадранта груді лімфа відтікає до нижніх діафрагмових вузлів і до печінки.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051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 err="1">
                <a:solidFill>
                  <a:prstClr val="black"/>
                </a:solidFill>
              </a:rPr>
              <a:t>Приносні</a:t>
            </a:r>
            <a:r>
              <a:rPr lang="uk-UA" dirty="0">
                <a:solidFill>
                  <a:prstClr val="black"/>
                </a:solidFill>
              </a:rPr>
              <a:t> лімфатичні судини від груді, що впадають у </a:t>
            </a:r>
            <a:r>
              <a:rPr lang="uk-UA" dirty="0" err="1">
                <a:solidFill>
                  <a:prstClr val="black"/>
                </a:solidFill>
              </a:rPr>
              <a:t>пригруднинні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smtClean="0">
                <a:solidFill>
                  <a:prstClr val="black"/>
                </a:solidFill>
              </a:rPr>
              <a:t>вузли</a:t>
            </a:r>
            <a:r>
              <a:rPr lang="uk-UA" dirty="0">
                <a:solidFill>
                  <a:prstClr val="black"/>
                </a:solidFill>
              </a:rPr>
              <a:t>, пронизують попереду верхні міжреброві простори. Від глибоких відділів груді лімфа відтікає також у міжреброві лімфатичні вузли. Частина </a:t>
            </a:r>
            <a:r>
              <a:rPr lang="uk-UA" dirty="0" err="1">
                <a:solidFill>
                  <a:prstClr val="black"/>
                </a:solidFill>
              </a:rPr>
              <a:t>приносних</a:t>
            </a:r>
            <a:r>
              <a:rPr lang="uk-UA" dirty="0">
                <a:solidFill>
                  <a:prstClr val="black"/>
                </a:solidFill>
              </a:rPr>
              <a:t> лімфатичних судин від верхніх ділянок груді </a:t>
            </a:r>
            <a:r>
              <a:rPr lang="uk-UA" dirty="0" smtClean="0">
                <a:solidFill>
                  <a:prstClr val="black"/>
                </a:solidFill>
              </a:rPr>
              <a:t>впадає </a:t>
            </a:r>
            <a:r>
              <a:rPr lang="uk-UA" dirty="0">
                <a:solidFill>
                  <a:prstClr val="black"/>
                </a:solidFill>
              </a:rPr>
              <a:t>в яремно-лопатково-під’язиковий лімфатичний вузол </a:t>
            </a:r>
            <a:r>
              <a:rPr lang="uk-UA" dirty="0" smtClean="0">
                <a:solidFill>
                  <a:prstClr val="black"/>
                </a:solidFill>
              </a:rPr>
              <a:t>шиї. </a:t>
            </a:r>
          </a:p>
        </p:txBody>
      </p:sp>
      <p:pic>
        <p:nvPicPr>
          <p:cNvPr id="60418" name="Picture 2" descr="http://vmede.org/sait/content/Anatomija_bili4_t2/8_files/mb4_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5899"/>
            <a:ext cx="50577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484784"/>
            <a:ext cx="352839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В ділянці груді є 1-5 </a:t>
            </a:r>
            <a:r>
              <a:rPr lang="uk-UA" i="1" dirty="0" err="1">
                <a:solidFill>
                  <a:prstClr val="black"/>
                </a:solidFill>
              </a:rPr>
              <a:t>пригрудних</a:t>
            </a:r>
            <a:r>
              <a:rPr lang="uk-UA" i="1" dirty="0">
                <a:solidFill>
                  <a:prstClr val="black"/>
                </a:solidFill>
              </a:rPr>
              <a:t> лімфатичних вузлів (</a:t>
            </a:r>
            <a:r>
              <a:rPr lang="uk-UA" i="1" dirty="0" err="1">
                <a:solidFill>
                  <a:prstClr val="black"/>
                </a:solidFill>
              </a:rPr>
              <a:t>nodi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lymphatici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paramammarii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в які впадає частина лімфатичних судин з глибоких відділів груді. Їхні виносні лімфатичні судини прямують переважно у верхівкові пахвові лімфатичні вузли. Між лімфатичними судинами правої і лівої груді існують численні анастомози від лімфатичних судин внутрішніх органів.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Картинки по запросу &quot;лимфатический капилляр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 b="5115"/>
          <a:stretch/>
        </p:blipFill>
        <p:spPr bwMode="auto">
          <a:xfrm>
            <a:off x="683568" y="1052736"/>
            <a:ext cx="7416824" cy="473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5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315" y="0"/>
            <a:ext cx="8208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Лімфатичні капіляри, з’єднуючись між собою, формують замкнену </a:t>
            </a:r>
            <a:r>
              <a:rPr lang="uk-UA" sz="2400" b="1" dirty="0" err="1"/>
              <a:t>лімфокапілярну</a:t>
            </a:r>
            <a:r>
              <a:rPr lang="uk-UA" sz="2400" b="1" dirty="0"/>
              <a:t> сітку (</a:t>
            </a:r>
            <a:r>
              <a:rPr lang="uk-UA" sz="2400" b="1" dirty="0" err="1"/>
              <a:t>rete</a:t>
            </a:r>
            <a:r>
              <a:rPr lang="uk-UA" sz="2400" b="1" dirty="0"/>
              <a:t> </a:t>
            </a:r>
            <a:r>
              <a:rPr lang="uk-UA" sz="2400" b="1" dirty="0" err="1"/>
              <a:t>lymphocapillare</a:t>
            </a:r>
            <a:r>
              <a:rPr lang="uk-UA" sz="2400" b="1" dirty="0"/>
              <a:t>)</a:t>
            </a:r>
            <a:r>
              <a:rPr lang="uk-UA" sz="2400" dirty="0"/>
              <a:t>, яка має характерну будову у кожному органі і тканині. </a:t>
            </a:r>
            <a:endParaRPr lang="uk-UA" sz="2400" dirty="0" smtClean="0"/>
          </a:p>
          <a:p>
            <a:r>
              <a:rPr lang="uk-UA" sz="2400" dirty="0" smtClean="0"/>
              <a:t>У </a:t>
            </a:r>
            <a:r>
              <a:rPr lang="uk-UA" sz="2400" dirty="0"/>
              <a:t>скелетних м’язах, легенях, нирках, печінці капіляри утворюють тривимірні сітки, які залягають у сполучнотканинних прошарках, а в плоских структурах (шкіра, фасції, серозні оболонки, стінки порожнистих органів, окістя) </a:t>
            </a:r>
            <a:r>
              <a:rPr lang="uk-UA" sz="2400" dirty="0" err="1"/>
              <a:t>лімфокапілярні</a:t>
            </a:r>
            <a:r>
              <a:rPr lang="uk-UA" sz="2400" dirty="0"/>
              <a:t> сітки розташовані в одній площині. </a:t>
            </a:r>
            <a:endParaRPr lang="uk-UA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68960"/>
            <a:ext cx="8496944" cy="1015663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До складу </a:t>
            </a:r>
            <a:r>
              <a:rPr lang="uk-UA" sz="2000" dirty="0" err="1">
                <a:solidFill>
                  <a:prstClr val="black"/>
                </a:solidFill>
              </a:rPr>
              <a:t>лімфокапілярних</a:t>
            </a:r>
            <a:r>
              <a:rPr lang="uk-UA" sz="2000" dirty="0">
                <a:solidFill>
                  <a:prstClr val="black"/>
                </a:solidFill>
              </a:rPr>
              <a:t> сіток входять також </a:t>
            </a:r>
            <a:r>
              <a:rPr lang="uk-UA" sz="2000" b="1" i="1" dirty="0">
                <a:solidFill>
                  <a:prstClr val="black"/>
                </a:solidFill>
              </a:rPr>
              <a:t>лімфатичні </a:t>
            </a:r>
            <a:r>
              <a:rPr lang="uk-UA" sz="2000" b="1" i="1" dirty="0" err="1">
                <a:solidFill>
                  <a:prstClr val="black"/>
                </a:solidFill>
              </a:rPr>
              <a:t>посткапіляри</a:t>
            </a:r>
            <a:r>
              <a:rPr lang="uk-UA" sz="2000" dirty="0">
                <a:solidFill>
                  <a:prstClr val="black"/>
                </a:solidFill>
              </a:rPr>
              <a:t>, які за будовою відрізняються від лімфатичних капілярів тільки наявністю клапанів.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Picture 2" descr="ÐÐ¸Ð¼ÑÐ°ÑÐ¸ÑÐµÑÐºÐ¸Ðµ Ð¿Ð¾ÑÑÐºÐ°Ð¿Ð¸Ð»Ð»ÑÑÑ (ÐÐ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36261" r="1096" b="30094"/>
          <a:stretch/>
        </p:blipFill>
        <p:spPr bwMode="auto">
          <a:xfrm>
            <a:off x="467544" y="4293096"/>
            <a:ext cx="8280919" cy="24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23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13505</TotalTime>
  <Words>10398</Words>
  <Application>Microsoft Office PowerPoint</Application>
  <PresentationFormat>Экран (4:3)</PresentationFormat>
  <Paragraphs>361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Тема: Лімфатична система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Лімфатичні судини  і лімфатичні вузли ділянок тіла</vt:lpstr>
      <vt:lpstr>Презентация PowerPoint</vt:lpstr>
      <vt:lpstr>Презентация PowerPoint</vt:lpstr>
      <vt:lpstr>Лімфатичні судини і ділянкові лімфатичні вузли голови та шиї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Лімфатичні судини і ділянкові лімфатичні вузли верхньої кінцівки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Лімфатичні судини і ділянкові лімфатичні вузли нижньої кінцівки</vt:lpstr>
      <vt:lpstr>Презентация PowerPoint</vt:lpstr>
      <vt:lpstr>Презентация PowerPoint</vt:lpstr>
      <vt:lpstr>Презентация PowerPoint</vt:lpstr>
      <vt:lpstr>Презентация PowerPoint</vt:lpstr>
      <vt:lpstr>Лімфатичні судини і ділянкові лімфатичні вузли таза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Лімфатичні судини і ділянкові лімфатичні вузли живота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Лімфатичні судини і ділянкові лімфатичні вузли грудної клітки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Лімфатичні судини і ділянкові лімфатичні вузли груді (грудної залози)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Лімфатична система, systema lymphaticum</dc:title>
  <dc:creator>Tanya</dc:creator>
  <cp:lastModifiedBy>Tanya</cp:lastModifiedBy>
  <cp:revision>163</cp:revision>
  <dcterms:created xsi:type="dcterms:W3CDTF">2018-04-15T21:25:40Z</dcterms:created>
  <dcterms:modified xsi:type="dcterms:W3CDTF">2020-03-25T03:27:28Z</dcterms:modified>
</cp:coreProperties>
</file>